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7"/>
  </p:handoutMasterIdLst>
  <p:sldIdLst>
    <p:sldId id="817" r:id="rId3"/>
    <p:sldId id="4511" r:id="rId5"/>
    <p:sldId id="322" r:id="rId6"/>
    <p:sldId id="5307" r:id="rId7"/>
    <p:sldId id="4872" r:id="rId8"/>
    <p:sldId id="4446" r:id="rId9"/>
    <p:sldId id="5228" r:id="rId10"/>
    <p:sldId id="5242" r:id="rId11"/>
    <p:sldId id="5243" r:id="rId12"/>
    <p:sldId id="5244" r:id="rId13"/>
    <p:sldId id="5245" r:id="rId14"/>
    <p:sldId id="5247" r:id="rId15"/>
    <p:sldId id="5248" r:id="rId16"/>
    <p:sldId id="5249" r:id="rId17"/>
    <p:sldId id="5250" r:id="rId18"/>
    <p:sldId id="5251" r:id="rId19"/>
    <p:sldId id="5252" r:id="rId20"/>
    <p:sldId id="5253" r:id="rId21"/>
    <p:sldId id="5254" r:id="rId22"/>
    <p:sldId id="5265" r:id="rId23"/>
    <p:sldId id="5269" r:id="rId24"/>
    <p:sldId id="5271" r:id="rId25"/>
    <p:sldId id="827" r:id="rId26"/>
  </p:sldIdLst>
  <p:sldSz cx="9144000" cy="5143500" type="screen16x9"/>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SEE" initials="H" lastIdx="2" clrIdx="0"/>
  <p:cmAuthor id="2" name="李欣倪" initials="李欣倪" lastIdx="1" clrIdx="1"/>
  <p:cmAuthor id="3" name="张 浩川" initials="张" lastIdx="1" clrIdx="2"/>
  <p:cmAuthor id="4" name="lenovo" initials="l" lastIdx="1" clrIdx="3"/>
  <p:cmAuthor id="5" name="陈静" initials="陈" lastIdx="1" clrIdx="4"/>
  <p:cmAuthor id="0" name="Mia Vida Villanueva" initials="MVV" lastIdx="1" clrIdx="0"/>
  <p:cmAuthor id="6" name="95454" initials="9" lastIdx="8" clrIdx="5"/>
  <p:cmAuthor id="7" name="Administrator" initials="A" lastIdx="2" clrIdx="6"/>
  <p:cmAuthor id="8" name="86136" initials="8" lastIdx="14" clrIdx="7"/>
  <p:cmAuthor id="10" name="Jewgle" initials="J" lastIdx="1" clrIdx="9"/>
  <p:cmAuthor id="11" name="administrator" initials="admini" lastIdx="1" clrIdx="10"/>
  <p:cmAuthor id="12" name="WFLEE" initials="W" lastIdx="1" clrIdx="11"/>
  <p:cmAuthor id="13" name="THINK" initials="T" lastIdx="1" clrIdx="12"/>
  <p:cmAuthor id="14" name="赵然" initials="赵" lastIdx="1" clrIdx="13"/>
  <p:cmAuthor id="75" name="作者" initials="A" lastIdx="0" clrIdx="24"/>
  <p:cmAuthor id="17" name="apple" initials="a" lastIdx="1" clrIdx="16"/>
  <p:cmAuthor id="76" name="Anlj" initials="A" lastIdx="12" clrIdx="25"/>
  <p:cmAuthor id="77" name="lihui chen" initials="" lastIdx="0" clrIdx="26"/>
  <p:cmAuthor id="9" name="Saku Uchikawa" initials="S" lastIdx="11" clrIdx="0"/>
  <p:cmAuthor id="16" name="YY" initials="Y" lastIdx="4" clrIdx="26"/>
  <p:cmAuthor id="18" name="何 璇" initials="何" lastIdx="1" clrIdx="26"/>
  <p:cmAuthor id="20" name="creep" initials="c" lastIdx="1" clrIdx="16"/>
  <p:cmAuthor id="78" name="wyin" initials="w" lastIdx="1" clrIdx="27"/>
  <p:cmAuthor id="21" name="莫辛" initials="M" lastIdx="1" clrIdx="20"/>
  <p:cmAuthor id="25" name="zhu" initials="z" lastIdx="1" clrIdx="2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D050"/>
    <a:srgbClr val="005DA2"/>
    <a:srgbClr val="C00000"/>
    <a:srgbClr val="D79E7A"/>
    <a:srgbClr val="7757C9"/>
    <a:srgbClr val="593A66"/>
    <a:srgbClr val="E6794A"/>
    <a:srgbClr val="EE4040"/>
    <a:srgbClr val="F79600"/>
    <a:srgbClr val="438F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912" autoAdjust="0"/>
    <p:restoredTop sz="91312" autoAdjust="0"/>
  </p:normalViewPr>
  <p:slideViewPr>
    <p:cSldViewPr>
      <p:cViewPr varScale="1">
        <p:scale>
          <a:sx n="90" d="100"/>
          <a:sy n="90" d="100"/>
        </p:scale>
        <p:origin x="738" y="72"/>
      </p:cViewPr>
      <p:guideLst>
        <p:guide orient="horz" pos="1506"/>
        <p:guide pos="293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00" d="100"/>
        <a:sy n="200" d="100"/>
      </p:scale>
      <p:origin x="0" y="0"/>
    </p:cViewPr>
  </p:sorterViewPr>
  <p:notesViewPr>
    <p:cSldViewPr>
      <p:cViewPr varScale="1">
        <p:scale>
          <a:sx n="86" d="100"/>
          <a:sy n="86" d="100"/>
        </p:scale>
        <p:origin x="-3810" y="-90"/>
      </p:cViewPr>
      <p:guideLst>
        <p:guide orient="horz" pos="2678"/>
        <p:guide pos="2202"/>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2" Type="http://schemas.openxmlformats.org/officeDocument/2006/relationships/tags" Target="tags/tag12.xml"/><Relationship Id="rId31" Type="http://schemas.openxmlformats.org/officeDocument/2006/relationships/commentAuthors" Target="commentAuthors.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handoutMaster" Target="handoutMasters/handoutMaster1.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幻灯片图像占位符 1"/>
          <p:cNvSpPr>
            <a:spLocks noGrp="1" noRot="1" noChangeAspect="1"/>
          </p:cNvSpPr>
          <p:nvPr>
            <p:ph type="sldImg"/>
          </p:nvPr>
        </p:nvSpPr>
        <p:spPr/>
      </p:sp>
      <p:sp>
        <p:nvSpPr>
          <p:cNvPr id="5122" name="备注占位符 2"/>
          <p:cNvSpPr>
            <a:spLocks noGrp="1"/>
          </p:cNvSpPr>
          <p:nvPr>
            <p:ph type="body"/>
          </p:nvPr>
        </p:nvSpPr>
        <p:spPr/>
        <p:txBody>
          <a:bodyPr lIns="91440" tIns="45720" rIns="91440" bIns="45720" anchor="t" anchorCtr="0"/>
          <a:lstStyle/>
          <a:p>
            <a:pPr lvl="0"/>
            <a:endParaRPr lang="zh-CN" altLang="en-US" dirty="0"/>
          </a:p>
        </p:txBody>
      </p:sp>
      <p:sp>
        <p:nvSpPr>
          <p:cNvPr id="5123" name="灯片编号占位符 3"/>
          <p:cNvSpPr>
            <a:spLocks noGrp="1"/>
          </p:cNvSpPr>
          <p:nvPr>
            <p:ph type="sldNum" sz="quarter"/>
          </p:nvPr>
        </p:nvSpPr>
        <p:spPr>
          <a:xfrm>
            <a:off x="3884613" y="8685213"/>
            <a:ext cx="2971800" cy="457200"/>
          </a:xfrm>
          <a:prstGeom prst="rect">
            <a:avLst/>
          </a:prstGeom>
          <a:noFill/>
          <a:ln w="9525">
            <a:noFill/>
          </a:ln>
        </p:spPr>
        <p:txBody>
          <a:bodyPr vert="horz" lIns="91440" tIns="45720" rIns="91440" bIns="45720" anchor="b" anchorCtr="0"/>
          <a:lstStyle/>
          <a:p>
            <a:pPr lvl="0" algn="r"/>
            <a:fld id="{9A0DB2DC-4C9A-4742-B13C-FB6460FD3503}" type="slidenum">
              <a:rPr lang="zh-CN" altLang="en-US" sz="1200"/>
            </a:fld>
            <a:endParaRPr lang="zh-CN"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360045" algn="l" defTabSz="914400" rtl="0" eaLnBrk="1" fontAlgn="auto" latinLnBrk="0" hangingPunct="1">
              <a:lnSpc>
                <a:spcPct val="100000"/>
              </a:lnSpc>
              <a:spcBef>
                <a:spcPts val="0"/>
              </a:spcBef>
              <a:spcAft>
                <a:spcPts val="0"/>
              </a:spcAft>
              <a:buClrTx/>
              <a:buSzTx/>
              <a:buFontTx/>
              <a:buNone/>
              <a:defRPr/>
            </a:pPr>
            <a:endParaRPr lang="zh-CN" altLang="en-US" dirty="0"/>
          </a:p>
        </p:txBody>
      </p:sp>
      <p:sp>
        <p:nvSpPr>
          <p:cNvPr id="4" name="灯片编号占位符 3"/>
          <p:cNvSpPr>
            <a:spLocks noGrp="1"/>
          </p:cNvSpPr>
          <p:nvPr>
            <p:ph type="sldNum" sz="quarter" idx="10"/>
          </p:nvPr>
        </p:nvSpPr>
        <p:spPr/>
        <p:txBody>
          <a:bodyPr/>
          <a:lstStyle/>
          <a:p>
            <a:fld id="{03D3BB8D-B96F-4112-9F9E-5077AE6ED22A}"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a:p>
          <a:p>
            <a:endParaRPr lang="zh-CN" altLang="en-US" dirty="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幻灯片图像占位符 1"/>
          <p:cNvSpPr>
            <a:spLocks noGrp="1" noRot="1" noChangeAspect="1"/>
          </p:cNvSpPr>
          <p:nvPr>
            <p:ph type="sldImg"/>
          </p:nvPr>
        </p:nvSpPr>
        <p:spPr/>
      </p:sp>
      <p:sp>
        <p:nvSpPr>
          <p:cNvPr id="9218" name="备注占位符 2"/>
          <p:cNvSpPr>
            <a:spLocks noGrp="1"/>
          </p:cNvSpPr>
          <p:nvPr>
            <p:ph type="body"/>
          </p:nvPr>
        </p:nvSpPr>
        <p:spPr/>
        <p:txBody>
          <a:bodyPr lIns="91440" tIns="45720" rIns="91440" bIns="45720" anchor="t" anchorCtr="0"/>
          <a:lstStyle/>
          <a:p>
            <a:pPr lvl="0"/>
            <a:endParaRPr lang="zh-CN" altLang="en-US" dirty="0"/>
          </a:p>
        </p:txBody>
      </p:sp>
      <p:sp>
        <p:nvSpPr>
          <p:cNvPr id="9219" name="灯片编号占位符 3"/>
          <p:cNvSpPr>
            <a:spLocks noGrp="1"/>
          </p:cNvSpPr>
          <p:nvPr>
            <p:ph type="sldNum" sz="quarter"/>
          </p:nvPr>
        </p:nvSpPr>
        <p:spPr>
          <a:xfrm>
            <a:off x="3884613" y="8685213"/>
            <a:ext cx="2971800" cy="457200"/>
          </a:xfrm>
          <a:prstGeom prst="rect">
            <a:avLst/>
          </a:prstGeom>
          <a:noFill/>
          <a:ln w="9525">
            <a:noFill/>
          </a:ln>
        </p:spPr>
        <p:txBody>
          <a:bodyPr vert="horz" lIns="91440" tIns="45720" rIns="91440" bIns="45720" anchor="b" anchorCtr="0"/>
          <a:lstStyle/>
          <a:p>
            <a:pPr lvl="0" algn="r"/>
            <a:fld id="{9A0DB2DC-4C9A-4742-B13C-FB6460FD3503}" type="slidenum">
              <a:rPr lang="zh-CN" altLang="en-US" sz="1200"/>
            </a:fld>
            <a:endParaRPr lang="zh-CN" altLang="en-US"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lang="zh-CN" altLang="en-US" dirty="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en-US" altLang="zh-CN"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dirty="0" smtClean="0">
                <a:sym typeface="+mn-ea"/>
              </a:rPr>
              <a:t>用人单位选择企业业务登录新电子税局【地方特色】-【社保业务】-【社保费申报】（包括日常申报和特殊缴费申报）</a:t>
            </a:r>
            <a:endParaRPr lang="zh-CN" altLang="en-US" dirty="0" smtClean="0"/>
          </a:p>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en-US" altLang="zh-CN"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dirty="0" smtClean="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幻灯片图像占位符 1"/>
          <p:cNvSpPr>
            <a:spLocks noGrp="1" noRot="1" noChangeAspect="1"/>
          </p:cNvSpPr>
          <p:nvPr>
            <p:ph type="sldImg"/>
          </p:nvPr>
        </p:nvSpPr>
        <p:spPr/>
      </p:sp>
      <p:sp>
        <p:nvSpPr>
          <p:cNvPr id="45058" name="备注占位符 2"/>
          <p:cNvSpPr>
            <a:spLocks noGrp="1"/>
          </p:cNvSpPr>
          <p:nvPr>
            <p:ph type="body"/>
          </p:nvPr>
        </p:nvSpPr>
        <p:spPr/>
        <p:txBody>
          <a:bodyPr lIns="91440" tIns="45720" rIns="91440" bIns="45720" anchor="t" anchorCtr="0"/>
          <a:lstStyle/>
          <a:p>
            <a:pPr lvl="0"/>
            <a:endParaRPr lang="zh-CN" altLang="en-US"/>
          </a:p>
        </p:txBody>
      </p:sp>
      <p:sp>
        <p:nvSpPr>
          <p:cNvPr id="45059" name="灯片编号占位符 3"/>
          <p:cNvSpPr>
            <a:spLocks noGrp="1"/>
          </p:cNvSpPr>
          <p:nvPr>
            <p:ph type="sldNum" sz="quarter"/>
          </p:nvPr>
        </p:nvSpPr>
        <p:spPr>
          <a:xfrm>
            <a:off x="3884613" y="8685213"/>
            <a:ext cx="2971800" cy="457200"/>
          </a:xfrm>
          <a:prstGeom prst="rect">
            <a:avLst/>
          </a:prstGeom>
          <a:noFill/>
          <a:ln w="9525">
            <a:noFill/>
          </a:ln>
        </p:spPr>
        <p:txBody>
          <a:bodyPr vert="horz" lIns="91440" tIns="45720" rIns="91440" bIns="45720" anchor="b" anchorCtr="0"/>
          <a:lstStyle/>
          <a:p>
            <a:pPr lvl="0" algn="r"/>
            <a:fld id="{9A0DB2DC-4C9A-4742-B13C-FB6460FD3503}" type="slidenum">
              <a:rPr lang="zh-CN" altLang="en-US" sz="1200"/>
            </a:fld>
            <a:endParaRPr lang="zh-CN"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a:prstGeom prst="rect">
            <a:avLst/>
          </a:prstGeo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7" name="Title 1"/>
          <p:cNvSpPr txBox="1"/>
          <p:nvPr userDrawn="1"/>
        </p:nvSpPr>
        <p:spPr>
          <a:xfrm>
            <a:off x="685800" y="51470"/>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0"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8" name="Group 7"/>
          <p:cNvGrpSpPr/>
          <p:nvPr userDrawn="1"/>
        </p:nvGrpSpPr>
        <p:grpSpPr bwMode="auto">
          <a:xfrm>
            <a:off x="227397" y="138218"/>
            <a:ext cx="390372" cy="205979"/>
            <a:chOff x="0" y="0"/>
            <a:chExt cx="1041399" cy="549275"/>
          </a:xfrm>
        </p:grpSpPr>
        <p:sp>
          <p:nvSpPr>
            <p:cNvPr id="9"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adFill>
              <a:gsLst>
                <a:gs pos="74000">
                  <a:schemeClr val="accent1">
                    <a:lumMod val="97000"/>
                    <a:lumOff val="3000"/>
                  </a:schemeClr>
                </a:gs>
                <a:gs pos="0">
                  <a:schemeClr val="accent1">
                    <a:lumMod val="60000"/>
                    <a:lumOff val="40000"/>
                  </a:schemeClr>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adFill>
              <a:gsLst>
                <a:gs pos="74000">
                  <a:schemeClr val="accent1">
                    <a:lumMod val="97000"/>
                    <a:lumOff val="3000"/>
                  </a:schemeClr>
                </a:gs>
                <a:gs pos="0">
                  <a:schemeClr val="accent1">
                    <a:lumMod val="60000"/>
                    <a:lumOff val="40000"/>
                  </a:schemeClr>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adFill>
              <a:gsLst>
                <a:gs pos="74000">
                  <a:schemeClr val="accent1">
                    <a:lumMod val="97000"/>
                    <a:lumOff val="3000"/>
                  </a:schemeClr>
                </a:gs>
                <a:gs pos="0">
                  <a:schemeClr val="accent1">
                    <a:lumMod val="60000"/>
                    <a:lumOff val="40000"/>
                  </a:schemeClr>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cxnSp>
        <p:nvCxnSpPr>
          <p:cNvPr id="13" name="直接连接符 12"/>
          <p:cNvCxnSpPr/>
          <p:nvPr userDrawn="1"/>
        </p:nvCxnSpPr>
        <p:spPr>
          <a:xfrm>
            <a:off x="0" y="430947"/>
            <a:ext cx="8604448"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 name="Title 1"/>
          <p:cNvSpPr txBox="1"/>
          <p:nvPr userDrawn="1"/>
        </p:nvSpPr>
        <p:spPr>
          <a:xfrm>
            <a:off x="685800" y="51470"/>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0"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800" b="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 name="Group 7"/>
          <p:cNvGrpSpPr/>
          <p:nvPr userDrawn="1"/>
        </p:nvGrpSpPr>
        <p:grpSpPr bwMode="auto">
          <a:xfrm>
            <a:off x="227397" y="138218"/>
            <a:ext cx="390372" cy="205979"/>
            <a:chOff x="0" y="0"/>
            <a:chExt cx="1041399" cy="549275"/>
          </a:xfrm>
        </p:grpSpPr>
        <p:sp>
          <p:nvSpPr>
            <p:cNvPr id="4"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gradFill>
              <a:gsLst>
                <a:gs pos="74000">
                  <a:schemeClr val="accent1">
                    <a:lumMod val="97000"/>
                    <a:lumOff val="3000"/>
                  </a:schemeClr>
                </a:gs>
                <a:gs pos="0">
                  <a:schemeClr val="accent1">
                    <a:lumMod val="60000"/>
                    <a:lumOff val="40000"/>
                  </a:schemeClr>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gradFill>
              <a:gsLst>
                <a:gs pos="74000">
                  <a:schemeClr val="accent1">
                    <a:lumMod val="97000"/>
                    <a:lumOff val="3000"/>
                  </a:schemeClr>
                </a:gs>
                <a:gs pos="0">
                  <a:schemeClr val="accent1">
                    <a:lumMod val="60000"/>
                    <a:lumOff val="40000"/>
                  </a:schemeClr>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gradFill>
              <a:gsLst>
                <a:gs pos="74000">
                  <a:schemeClr val="accent1">
                    <a:lumMod val="97000"/>
                    <a:lumOff val="3000"/>
                  </a:schemeClr>
                </a:gs>
                <a:gs pos="0">
                  <a:schemeClr val="accent1">
                    <a:lumMod val="60000"/>
                    <a:lumOff val="40000"/>
                  </a:schemeClr>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cxnSp>
        <p:nvCxnSpPr>
          <p:cNvPr id="7" name="直接连接符 6"/>
          <p:cNvCxnSpPr/>
          <p:nvPr userDrawn="1"/>
        </p:nvCxnSpPr>
        <p:spPr>
          <a:xfrm>
            <a:off x="0" y="430947"/>
            <a:ext cx="8604448"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186728"/>
            <a:ext cx="8229600" cy="857250"/>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7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186728"/>
            <a:ext cx="8229600" cy="857250"/>
          </a:xfrm>
          <a:prstGeom prst="rect">
            <a:avLst/>
          </a:prstGeo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186728"/>
            <a:ext cx="8229600" cy="857250"/>
          </a:xfrm>
          <a:prstGeom prst="rect">
            <a:avLst/>
          </a:prstGeom>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186728"/>
            <a:ext cx="8229600" cy="857250"/>
          </a:xfrm>
          <a:prstGeom prst="rect">
            <a:avLst/>
          </a:prstGeom>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a:prstGeom prst="rect">
            <a:avLst/>
          </a:prstGeo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a:prstGeom prst="rect">
            <a:avLst/>
          </a:prstGeo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3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186728"/>
            <a:ext cx="8229600" cy="857250"/>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idx="1"/>
          </p:nvPr>
        </p:nvSpPr>
        <p:spPr>
          <a:xfrm>
            <a:off x="628650" y="1385887"/>
            <a:ext cx="7886700" cy="3263504"/>
          </a:xfrm>
          <a:prstGeom prst="rect">
            <a:avLst/>
          </a:prstGeo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E84760C7-80AA-4DCB-9961-2EB8D401E1E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8B5885F-76B8-4A83-BCA2-371CAABF3CB1}"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6" Type="http://schemas.openxmlformats.org/officeDocument/2006/relationships/theme" Target="../theme/theme1.xml"/><Relationship Id="rId15" Type="http://schemas.openxmlformats.org/officeDocument/2006/relationships/image" Target="../media/image1.jpeg"/><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000" b="-3000"/>
          </a:stretch>
        </a:blipFill>
        <a:effectLst/>
      </p:bgPr>
    </p:bg>
    <p:spTree>
      <p:nvGrpSpPr>
        <p:cNvPr id="1" name=""/>
        <p:cNvGrpSpPr/>
        <p:nvPr/>
      </p:nvGrpSpPr>
      <p:grpSpPr>
        <a:xfrm>
          <a:off x="0" y="0"/>
          <a:ext cx="0" cy="0"/>
          <a:chOff x="0" y="0"/>
          <a:chExt cx="0" cy="0"/>
        </a:xfrm>
      </p:grpSpPr>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9.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2" Type="http://schemas.openxmlformats.org/officeDocument/2006/relationships/notesSlide" Target="../notesSlides/notesSlide2.xml"/><Relationship Id="rId11" Type="http://schemas.openxmlformats.org/officeDocument/2006/relationships/slideLayout" Target="../slideLayouts/slideLayout2.xml"/><Relationship Id="rId10" Type="http://schemas.openxmlformats.org/officeDocument/2006/relationships/tags" Target="../tags/tag10.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image" Target="../media/image5.jpeg"/></Relationships>
</file>

<file path=ppt/slides/_rels/slide5.xml.rels><?xml version="1.0" encoding="UTF-8" standalone="yes"?>
<Relationships xmlns="http://schemas.openxmlformats.org/package/2006/relationships"><Relationship Id="rId6" Type="http://schemas.openxmlformats.org/officeDocument/2006/relationships/notesSlide" Target="../notesSlides/notesSlide5.xml"/><Relationship Id="rId5" Type="http://schemas.openxmlformats.org/officeDocument/2006/relationships/vmlDrawing" Target="../drawings/vmlDrawing1.vml"/><Relationship Id="rId4" Type="http://schemas.openxmlformats.org/officeDocument/2006/relationships/slideLayout" Target="../slideLayouts/slideLayout9.xml"/><Relationship Id="rId3" Type="http://schemas.openxmlformats.org/officeDocument/2006/relationships/tags" Target="../tags/tag11.xml"/><Relationship Id="rId2" Type="http://schemas.openxmlformats.org/officeDocument/2006/relationships/image" Target="../media/image6.emf"/><Relationship Id="rId1"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slideLayout" Target="../slideLayouts/slideLayout3.xml"/><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3.xml"/><Relationship Id="rId2" Type="http://schemas.openxmlformats.org/officeDocument/2006/relationships/image" Target="../media/image8.png"/><Relationship Id="rId1" Type="http://schemas.openxmlformats.org/officeDocument/2006/relationships/image" Target="../media/image10.jpeg"/></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10.xml"/><Relationship Id="rId3" Type="http://schemas.openxmlformats.org/officeDocument/2006/relationships/slideLayout" Target="../slideLayouts/slideLayout3.xml"/><Relationship Id="rId2" Type="http://schemas.openxmlformats.org/officeDocument/2006/relationships/image" Target="../media/image8.png"/><Relationship Id="rId1" Type="http://schemas.openxmlformats.org/officeDocument/2006/relationships/image" Target="../media/image11.jpe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3.xml"/><Relationship Id="rId2" Type="http://schemas.openxmlformats.org/officeDocument/2006/relationships/image" Target="../media/image8.png"/><Relationship Id="rId1" Type="http://schemas.openxmlformats.org/officeDocument/2006/relationships/image" Target="../media/image12.pn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3.xml"/><Relationship Id="rId2" Type="http://schemas.openxmlformats.org/officeDocument/2006/relationships/image" Target="../media/image8.png"/><Relationship Id="rId1" Type="http://schemas.openxmlformats.org/officeDocument/2006/relationships/image" Target="../media/image13.jpeg"/></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3.xml"/><Relationship Id="rId2" Type="http://schemas.openxmlformats.org/officeDocument/2006/relationships/image" Target="../media/image14.png"/><Relationship Id="rId1" Type="http://schemas.openxmlformats.org/officeDocument/2006/relationships/image" Target="../media/image8.png"/></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14.xml"/><Relationship Id="rId3" Type="http://schemas.openxmlformats.org/officeDocument/2006/relationships/slideLayout" Target="../slideLayouts/slideLayout3.xml"/><Relationship Id="rId2" Type="http://schemas.openxmlformats.org/officeDocument/2006/relationships/image" Target="../media/image8.png"/><Relationship Id="rId1" Type="http://schemas.openxmlformats.org/officeDocument/2006/relationships/image" Target="../media/image15.png"/></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3.xml"/><Relationship Id="rId2" Type="http://schemas.openxmlformats.org/officeDocument/2006/relationships/image" Target="../media/image8.png"/><Relationship Id="rId1" Type="http://schemas.openxmlformats.org/officeDocument/2006/relationships/image" Target="../media/image16.png"/></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16.xml"/><Relationship Id="rId3" Type="http://schemas.openxmlformats.org/officeDocument/2006/relationships/slideLayout" Target="../slideLayouts/slideLayout3.xml"/><Relationship Id="rId2" Type="http://schemas.openxmlformats.org/officeDocument/2006/relationships/image" Target="../media/image8.png"/><Relationship Id="rId1" Type="http://schemas.openxmlformats.org/officeDocument/2006/relationships/image" Target="../media/image17.png"/></Relationships>
</file>

<file path=ppt/slides/_rels/slide17.xml.rels><?xml version="1.0" encoding="UTF-8" standalone="yes"?>
<Relationships xmlns="http://schemas.openxmlformats.org/package/2006/relationships"><Relationship Id="rId4" Type="http://schemas.openxmlformats.org/officeDocument/2006/relationships/notesSlide" Target="../notesSlides/notesSlide17.xml"/><Relationship Id="rId3" Type="http://schemas.openxmlformats.org/officeDocument/2006/relationships/slideLayout" Target="../slideLayouts/slideLayout3.xml"/><Relationship Id="rId2" Type="http://schemas.openxmlformats.org/officeDocument/2006/relationships/image" Target="../media/image8.png"/><Relationship Id="rId1" Type="http://schemas.openxmlformats.org/officeDocument/2006/relationships/image" Target="../media/image18.png"/></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8.xml"/><Relationship Id="rId3" Type="http://schemas.openxmlformats.org/officeDocument/2006/relationships/slideLayout" Target="../slideLayouts/slideLayout3.xml"/><Relationship Id="rId2" Type="http://schemas.openxmlformats.org/officeDocument/2006/relationships/image" Target="../media/image8.png"/><Relationship Id="rId1" Type="http://schemas.openxmlformats.org/officeDocument/2006/relationships/image" Target="../media/image19.png"/></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19.xml"/><Relationship Id="rId3" Type="http://schemas.openxmlformats.org/officeDocument/2006/relationships/slideLayout" Target="../slideLayouts/slideLayout3.xml"/><Relationship Id="rId2" Type="http://schemas.openxmlformats.org/officeDocument/2006/relationships/image" Target="../media/image8.png"/><Relationship Id="rId1"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xml"/><Relationship Id="rId1" Type="http://schemas.openxmlformats.org/officeDocument/2006/relationships/image" Target="../media/image4.png"/></Relationships>
</file>

<file path=ppt/slides/_rels/slide21.xml.rels><?xml version="1.0" encoding="UTF-8" standalone="yes"?>
<Relationships xmlns="http://schemas.openxmlformats.org/package/2006/relationships"><Relationship Id="rId4" Type="http://schemas.openxmlformats.org/officeDocument/2006/relationships/notesSlide" Target="../notesSlides/notesSlide21.xml"/><Relationship Id="rId3" Type="http://schemas.openxmlformats.org/officeDocument/2006/relationships/slideLayout" Target="../slideLayouts/slideLayout3.xml"/><Relationship Id="rId2" Type="http://schemas.openxmlformats.org/officeDocument/2006/relationships/image" Target="../media/image8.png"/><Relationship Id="rId1" Type="http://schemas.openxmlformats.org/officeDocument/2006/relationships/image" Target="../media/image21.jpeg"/></Relationships>
</file>

<file path=ppt/slides/_rels/slide22.xml.rels><?xml version="1.0" encoding="UTF-8" standalone="yes"?>
<Relationships xmlns="http://schemas.openxmlformats.org/package/2006/relationships"><Relationship Id="rId5" Type="http://schemas.openxmlformats.org/officeDocument/2006/relationships/notesSlide" Target="../notesSlides/notesSlide22.xml"/><Relationship Id="rId4" Type="http://schemas.openxmlformats.org/officeDocument/2006/relationships/slideLayout" Target="../slideLayouts/slideLayout3.xml"/><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image" Target="../media/image22.png"/></Relationships>
</file>

<file path=ppt/slides/_rels/slide23.xml.rels><?xml version="1.0" encoding="UTF-8" standalone="yes"?>
<Relationships xmlns="http://schemas.openxmlformats.org/package/2006/relationships"><Relationship Id="rId5" Type="http://schemas.openxmlformats.org/officeDocument/2006/relationships/notesSlide" Target="../notesSlides/notesSlide23.xml"/><Relationship Id="rId4" Type="http://schemas.openxmlformats.org/officeDocument/2006/relationships/slideLayout" Target="../slideLayouts/slideLayout9.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3"/>
          <p:cNvSpPr/>
          <p:nvPr/>
        </p:nvSpPr>
        <p:spPr>
          <a:xfrm>
            <a:off x="1191" y="1323110"/>
            <a:ext cx="9160664" cy="2537752"/>
          </a:xfrm>
          <a:prstGeom prst="rect">
            <a:avLst/>
          </a:prstGeom>
          <a:solidFill>
            <a:srgbClr val="0081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z="1350" strike="noStrike" noProof="1"/>
          </a:p>
        </p:txBody>
      </p:sp>
      <p:pic>
        <p:nvPicPr>
          <p:cNvPr id="4098" name="Picture 2"/>
          <p:cNvPicPr>
            <a:picLocks noChangeAspect="1"/>
          </p:cNvPicPr>
          <p:nvPr/>
        </p:nvPicPr>
        <p:blipFill>
          <a:blip r:embed="rId1"/>
          <a:stretch>
            <a:fillRect/>
          </a:stretch>
        </p:blipFill>
        <p:spPr>
          <a:xfrm>
            <a:off x="6590775" y="3765636"/>
            <a:ext cx="2448478" cy="1296253"/>
          </a:xfrm>
          <a:prstGeom prst="rect">
            <a:avLst/>
          </a:prstGeom>
          <a:noFill/>
          <a:ln w="9525">
            <a:noFill/>
          </a:ln>
        </p:spPr>
      </p:pic>
      <p:pic>
        <p:nvPicPr>
          <p:cNvPr id="4099" name="图片 12"/>
          <p:cNvPicPr>
            <a:picLocks noChangeAspect="1"/>
          </p:cNvPicPr>
          <p:nvPr/>
        </p:nvPicPr>
        <p:blipFill>
          <a:blip r:embed="rId2"/>
          <a:stretch>
            <a:fillRect/>
          </a:stretch>
        </p:blipFill>
        <p:spPr>
          <a:xfrm>
            <a:off x="3015068" y="1815900"/>
            <a:ext cx="6128932" cy="2044961"/>
          </a:xfrm>
          <a:prstGeom prst="rect">
            <a:avLst/>
          </a:prstGeom>
          <a:noFill/>
          <a:ln w="9525">
            <a:noFill/>
          </a:ln>
        </p:spPr>
      </p:pic>
      <p:sp>
        <p:nvSpPr>
          <p:cNvPr id="4100" name="文本框 13"/>
          <p:cNvSpPr txBox="1"/>
          <p:nvPr/>
        </p:nvSpPr>
        <p:spPr>
          <a:xfrm>
            <a:off x="90464" y="2301549"/>
            <a:ext cx="8639306" cy="506730"/>
          </a:xfrm>
          <a:prstGeom prst="rect">
            <a:avLst/>
          </a:prstGeom>
          <a:noFill/>
          <a:ln w="9525">
            <a:noFill/>
          </a:ln>
        </p:spPr>
        <p:txBody>
          <a:bodyPr wrap="square" anchor="t" anchorCtr="0">
            <a:spAutoFit/>
          </a:bodyPr>
          <a:lstStyle/>
          <a:p>
            <a:pPr algn="ctr"/>
            <a:r>
              <a:rPr lang="zh-CN" altLang="en-US" sz="2700" b="1" dirty="0">
                <a:solidFill>
                  <a:schemeClr val="bg1"/>
                </a:solidFill>
                <a:latin typeface="微软雅黑" panose="020B0503020204020204" pitchFamily="34" charset="-122"/>
                <a:ea typeface="微软雅黑" panose="020B0503020204020204" pitchFamily="34" charset="-122"/>
                <a:sym typeface="+mn-ea"/>
              </a:rPr>
              <a:t>用人单位年度缴费工资申报培训</a:t>
            </a:r>
            <a:endParaRPr lang="zh-CN" altLang="en-US" sz="2700" b="1" dirty="0">
              <a:solidFill>
                <a:schemeClr val="bg1"/>
              </a:solidFill>
              <a:latin typeface="微软雅黑" panose="020B0503020204020204" pitchFamily="34" charset="-122"/>
              <a:ea typeface="微软雅黑" panose="020B0503020204020204" pitchFamily="34" charset="-122"/>
            </a:endParaRPr>
          </a:p>
        </p:txBody>
      </p:sp>
      <p:sp>
        <p:nvSpPr>
          <p:cNvPr id="4101" name="文本框 13"/>
          <p:cNvSpPr txBox="1"/>
          <p:nvPr/>
        </p:nvSpPr>
        <p:spPr>
          <a:xfrm>
            <a:off x="5723964" y="3291910"/>
            <a:ext cx="2968646" cy="368300"/>
          </a:xfrm>
          <a:prstGeom prst="rect">
            <a:avLst/>
          </a:prstGeom>
          <a:noFill/>
          <a:ln w="9525">
            <a:noFill/>
          </a:ln>
        </p:spPr>
        <p:txBody>
          <a:bodyPr wrap="square" anchor="t" anchorCtr="0">
            <a:spAutoFit/>
          </a:bodyPr>
          <a:lstStyle/>
          <a:p>
            <a:pPr algn="ctr"/>
            <a:r>
              <a:rPr lang="en-US" altLang="zh-CN" b="1" dirty="0">
                <a:solidFill>
                  <a:schemeClr val="bg1"/>
                </a:solidFill>
                <a:latin typeface="微软雅黑" panose="020B0503020204020204" pitchFamily="34" charset="-122"/>
                <a:ea typeface="微软雅黑" panose="020B0503020204020204" pitchFamily="34" charset="-122"/>
              </a:rPr>
              <a:t>2024-07</a:t>
            </a:r>
            <a:endParaRPr lang="en-US" altLang="en-US" b="1" dirty="0">
              <a:solidFill>
                <a:schemeClr val="bg1"/>
              </a:solidFill>
              <a:latin typeface="微软雅黑" panose="020B0503020204020204" pitchFamily="34" charset="-122"/>
              <a:ea typeface="微软雅黑" panose="020B0503020204020204" pitchFamily="34" charset="-122"/>
            </a:endParaRPr>
          </a:p>
        </p:txBody>
      </p:sp>
      <p:grpSp>
        <p:nvGrpSpPr>
          <p:cNvPr id="42" name="组合 9"/>
          <p:cNvGrpSpPr/>
          <p:nvPr/>
        </p:nvGrpSpPr>
        <p:grpSpPr bwMode="auto">
          <a:xfrm>
            <a:off x="107883" y="338912"/>
            <a:ext cx="4687588" cy="476250"/>
            <a:chOff x="367" y="570"/>
            <a:chExt cx="7380" cy="750"/>
          </a:xfrm>
          <a:noFill/>
        </p:grpSpPr>
        <p:pic>
          <p:nvPicPr>
            <p:cNvPr id="2" name="图片 4" descr="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7" y="570"/>
              <a:ext cx="789" cy="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45" name="文本框 7"/>
            <p:cNvSpPr txBox="1">
              <a:spLocks noChangeArrowheads="1"/>
            </p:cNvSpPr>
            <p:nvPr/>
          </p:nvSpPr>
          <p:spPr bwMode="auto">
            <a:xfrm>
              <a:off x="1284" y="632"/>
              <a:ext cx="6463" cy="5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00" b="1" dirty="0">
                  <a:solidFill>
                    <a:srgbClr val="0070C0"/>
                  </a:solidFill>
                  <a:latin typeface="微软雅黑" panose="020B0503020204020204" pitchFamily="34" charset="-122"/>
                  <a:ea typeface="微软雅黑" panose="020B0503020204020204" pitchFamily="34" charset="-122"/>
                </a:rPr>
                <a:t>国家税务总局北京市丰台区税务局</a:t>
              </a:r>
              <a:endParaRPr lang="zh-CN" altLang="en-US" sz="1600" b="1" dirty="0">
                <a:solidFill>
                  <a:srgbClr val="0070C0"/>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2699792" cy="5143500"/>
          </a:xfrm>
          <a:prstGeom prst="rect">
            <a:avLst/>
          </a:prstGeom>
          <a:gradFill flip="none" rotWithShape="1">
            <a:gsLst>
              <a:gs pos="0">
                <a:srgbClr val="00B0F0"/>
              </a:gs>
              <a:gs pos="91000">
                <a:srgbClr val="0070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96992" y="2391816"/>
            <a:ext cx="1445260" cy="852805"/>
          </a:xfrm>
          <a:prstGeom prst="rect">
            <a:avLst/>
          </a:prstGeom>
          <a:noFill/>
        </p:spPr>
        <p:txBody>
          <a:bodyPr wrap="none" rtlCol="0">
            <a:spAutoFit/>
          </a:bodyPr>
          <a:lstStyle/>
          <a:p>
            <a:r>
              <a:rPr lang="zh-CN" altLang="en-US" sz="4950" b="1" dirty="0">
                <a:ln w="0"/>
                <a:solidFill>
                  <a:schemeClr val="bg1"/>
                </a:solidFill>
                <a:effectLst>
                  <a:reflection blurRad="6350" stA="53000" endA="300" endPos="35500" dir="5400000" sy="-90000" algn="bl" rotWithShape="0"/>
                </a:effectLst>
              </a:rPr>
              <a:t>目</a:t>
            </a:r>
            <a:r>
              <a:rPr lang="zh-CN" altLang="en-US" sz="4950" b="1" dirty="0">
                <a:ln w="0"/>
                <a:gradFill>
                  <a:gsLst>
                    <a:gs pos="0">
                      <a:srgbClr val="00B0F0"/>
                    </a:gs>
                    <a:gs pos="100000">
                      <a:srgbClr val="0070C0"/>
                    </a:gs>
                  </a:gsLst>
                  <a:lin ang="5400000" scaled="1"/>
                </a:gradFill>
                <a:effectLst>
                  <a:reflection blurRad="6350" stA="53000" endA="300" endPos="35500" dir="5400000" sy="-90000" algn="bl" rotWithShape="0"/>
                </a:effectLst>
              </a:rPr>
              <a:t>录</a:t>
            </a:r>
            <a:endParaRPr lang="zh-CN" altLang="en-US" sz="4950" b="1" dirty="0">
              <a:ln w="0"/>
              <a:gradFill>
                <a:gsLst>
                  <a:gs pos="0">
                    <a:srgbClr val="00B0F0"/>
                  </a:gs>
                  <a:gs pos="100000">
                    <a:srgbClr val="0070C0"/>
                  </a:gs>
                </a:gsLst>
                <a:lin ang="5400000" scaled="1"/>
              </a:gradFill>
              <a:effectLst>
                <a:reflection blurRad="6350" stA="53000" endA="300" endPos="35500" dir="5400000" sy="-90000" algn="bl" rotWithShape="0"/>
              </a:effectLst>
            </a:endParaRPr>
          </a:p>
        </p:txBody>
      </p:sp>
      <p:sp>
        <p:nvSpPr>
          <p:cNvPr id="6" name="文本框 5"/>
          <p:cNvSpPr txBox="1"/>
          <p:nvPr/>
        </p:nvSpPr>
        <p:spPr>
          <a:xfrm>
            <a:off x="1963644" y="2043895"/>
            <a:ext cx="1551940" cy="506730"/>
          </a:xfrm>
          <a:prstGeom prst="rect">
            <a:avLst/>
          </a:prstGeom>
          <a:noFill/>
        </p:spPr>
        <p:txBody>
          <a:bodyPr wrap="none" rtlCol="0">
            <a:spAutoFit/>
          </a:bodyPr>
          <a:lstStyle/>
          <a:p>
            <a:r>
              <a:rPr lang="en-US" altLang="zh-CN" sz="2700" b="1" dirty="0">
                <a:ln w="0"/>
                <a:solidFill>
                  <a:schemeClr val="bg1"/>
                </a:solidFill>
                <a:effectLst>
                  <a:reflection blurRad="6350" stA="53000" endA="300" endPos="35500" dir="5400000" sy="-90000" algn="bl" rotWithShape="0"/>
                </a:effectLst>
              </a:rPr>
              <a:t>CON</a:t>
            </a:r>
            <a:r>
              <a:rPr lang="en-US" altLang="zh-CN" sz="2700" b="1" dirty="0">
                <a:ln w="0"/>
                <a:solidFill>
                  <a:srgbClr val="0070C0"/>
                </a:solidFill>
                <a:effectLst>
                  <a:reflection blurRad="6350" stA="53000" endA="300" endPos="35500" dir="5400000" sy="-90000" algn="bl" rotWithShape="0"/>
                </a:effectLst>
              </a:rPr>
              <a:t>TENT</a:t>
            </a:r>
            <a:endParaRPr lang="zh-CN" altLang="en-US" sz="2700" b="1" dirty="0">
              <a:ln w="0"/>
              <a:solidFill>
                <a:srgbClr val="0070C0"/>
              </a:solidFill>
              <a:effectLst>
                <a:reflection blurRad="6350" stA="53000" endA="300" endPos="35500" dir="5400000" sy="-90000" algn="bl" rotWithShape="0"/>
              </a:effectLst>
            </a:endParaRPr>
          </a:p>
        </p:txBody>
      </p:sp>
      <p:cxnSp>
        <p:nvCxnSpPr>
          <p:cNvPr id="69" name="直接连接符 68"/>
          <p:cNvCxnSpPr/>
          <p:nvPr/>
        </p:nvCxnSpPr>
        <p:spPr>
          <a:xfrm>
            <a:off x="2699792" y="483518"/>
            <a:ext cx="6444208"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105" name="组合 104"/>
          <p:cNvGrpSpPr/>
          <p:nvPr/>
        </p:nvGrpSpPr>
        <p:grpSpPr>
          <a:xfrm>
            <a:off x="8676456" y="73741"/>
            <a:ext cx="341135" cy="341756"/>
            <a:chOff x="6084168" y="1274820"/>
            <a:chExt cx="432048" cy="432834"/>
          </a:xfrm>
        </p:grpSpPr>
        <p:sp>
          <p:nvSpPr>
            <p:cNvPr id="106" name="椭圆 22"/>
            <p:cNvSpPr>
              <a:spLocks noChangeArrowheads="1"/>
            </p:cNvSpPr>
            <p:nvPr/>
          </p:nvSpPr>
          <p:spPr bwMode="auto">
            <a:xfrm>
              <a:off x="6084168" y="1274820"/>
              <a:ext cx="432048" cy="432834"/>
            </a:xfrm>
            <a:prstGeom prst="ellipse">
              <a:avLst/>
            </a:prstGeom>
            <a:gradFill>
              <a:gsLst>
                <a:gs pos="0">
                  <a:srgbClr val="00B0F0"/>
                </a:gs>
                <a:gs pos="100000">
                  <a:srgbClr val="0070C0"/>
                </a:gs>
              </a:gsLst>
              <a:lin ang="5400000" scaled="1"/>
            </a:gra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Calibri" panose="020F0502020204030204" pitchFamily="34" charset="0"/>
              </a:endParaRPr>
            </a:p>
          </p:txBody>
        </p:sp>
        <p:sp>
          <p:nvSpPr>
            <p:cNvPr id="107"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p:spPr>
          <p:txBody>
            <a:bodyPr wrap="none" lIns="34290" tIns="17145" rIns="34290" bIns="17145" anchor="ctr"/>
            <a:lstStyle/>
            <a:p>
              <a:endParaRPr lang="en-US">
                <a:latin typeface="Roboto Light"/>
              </a:endParaRPr>
            </a:p>
          </p:txBody>
        </p:sp>
      </p:grpSp>
      <p:grpSp>
        <p:nvGrpSpPr>
          <p:cNvPr id="108" name="组合 107"/>
          <p:cNvGrpSpPr/>
          <p:nvPr/>
        </p:nvGrpSpPr>
        <p:grpSpPr>
          <a:xfrm>
            <a:off x="7713508" y="73140"/>
            <a:ext cx="341135" cy="341135"/>
            <a:chOff x="4788024" y="1275213"/>
            <a:chExt cx="432048" cy="432048"/>
          </a:xfrm>
        </p:grpSpPr>
        <p:sp>
          <p:nvSpPr>
            <p:cNvPr id="109" name="椭圆 65"/>
            <p:cNvSpPr>
              <a:spLocks noChangeArrowheads="1"/>
            </p:cNvSpPr>
            <p:nvPr/>
          </p:nvSpPr>
          <p:spPr bwMode="auto">
            <a:xfrm>
              <a:off x="4788024" y="1275213"/>
              <a:ext cx="432048" cy="432048"/>
            </a:xfrm>
            <a:prstGeom prst="ellipse">
              <a:avLst/>
            </a:prstGeom>
            <a:gradFill>
              <a:gsLst>
                <a:gs pos="0">
                  <a:srgbClr val="00B0F0"/>
                </a:gs>
                <a:gs pos="100000">
                  <a:srgbClr val="0070C0"/>
                </a:gs>
              </a:gsLst>
              <a:lin ang="5400000" scaled="1"/>
            </a:gra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Calibri" panose="020F0502020204030204" pitchFamily="34" charset="0"/>
              </a:endParaRPr>
            </a:p>
          </p:txBody>
        </p:sp>
        <p:sp>
          <p:nvSpPr>
            <p:cNvPr id="110"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p:spPr>
          <p:txBody>
            <a:bodyPr wrap="none" lIns="34290" tIns="17145" rIns="34290" bIns="17145" anchor="ctr"/>
            <a:lstStyle/>
            <a:p>
              <a:endParaRPr lang="en-US">
                <a:latin typeface="Roboto Light"/>
              </a:endParaRPr>
            </a:p>
          </p:txBody>
        </p:sp>
      </p:grpSp>
      <p:grpSp>
        <p:nvGrpSpPr>
          <p:cNvPr id="111" name="组合 110"/>
          <p:cNvGrpSpPr/>
          <p:nvPr/>
        </p:nvGrpSpPr>
        <p:grpSpPr>
          <a:xfrm>
            <a:off x="8194672" y="73741"/>
            <a:ext cx="341755" cy="341756"/>
            <a:chOff x="5436096" y="1274820"/>
            <a:chExt cx="432833" cy="432834"/>
          </a:xfrm>
        </p:grpSpPr>
        <p:sp>
          <p:nvSpPr>
            <p:cNvPr id="112" name="椭圆 16"/>
            <p:cNvSpPr>
              <a:spLocks noChangeArrowheads="1"/>
            </p:cNvSpPr>
            <p:nvPr/>
          </p:nvSpPr>
          <p:spPr bwMode="auto">
            <a:xfrm>
              <a:off x="5436096" y="1274820"/>
              <a:ext cx="432833" cy="432834"/>
            </a:xfrm>
            <a:prstGeom prst="ellipse">
              <a:avLst/>
            </a:prstGeom>
            <a:gradFill>
              <a:gsLst>
                <a:gs pos="0">
                  <a:srgbClr val="00B0F0"/>
                </a:gs>
                <a:gs pos="100000">
                  <a:srgbClr val="0070C0"/>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Calibri" panose="020F0502020204030204" pitchFamily="34" charset="0"/>
              </a:endParaRPr>
            </a:p>
          </p:txBody>
        </p:sp>
        <p:sp>
          <p:nvSpPr>
            <p:cNvPr id="113"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p:spPr>
          <p:txBody>
            <a:bodyPr wrap="none" lIns="34290" tIns="17145" rIns="34290" bIns="17145" anchor="ctr"/>
            <a:lstStyle/>
            <a:p>
              <a:endParaRPr lang="en-US">
                <a:latin typeface="Roboto Light"/>
              </a:endParaRPr>
            </a:p>
          </p:txBody>
        </p:sp>
      </p:grpSp>
      <p:grpSp>
        <p:nvGrpSpPr>
          <p:cNvPr id="114" name="组合 113"/>
          <p:cNvGrpSpPr/>
          <p:nvPr/>
        </p:nvGrpSpPr>
        <p:grpSpPr>
          <a:xfrm>
            <a:off x="6749940" y="72829"/>
            <a:ext cx="341755" cy="341756"/>
            <a:chOff x="3491880" y="1274820"/>
            <a:chExt cx="432833" cy="432834"/>
          </a:xfrm>
        </p:grpSpPr>
        <p:sp>
          <p:nvSpPr>
            <p:cNvPr id="115" name="椭圆 16"/>
            <p:cNvSpPr>
              <a:spLocks noChangeArrowheads="1"/>
            </p:cNvSpPr>
            <p:nvPr/>
          </p:nvSpPr>
          <p:spPr bwMode="auto">
            <a:xfrm>
              <a:off x="3491880" y="1274820"/>
              <a:ext cx="432833" cy="432834"/>
            </a:xfrm>
            <a:prstGeom prst="ellipse">
              <a:avLst/>
            </a:prstGeom>
            <a:gradFill>
              <a:gsLst>
                <a:gs pos="0">
                  <a:srgbClr val="00B0F0"/>
                </a:gs>
                <a:gs pos="100000">
                  <a:srgbClr val="0070C0"/>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Calibri" panose="020F0502020204030204" pitchFamily="34" charset="0"/>
              </a:endParaRPr>
            </a:p>
          </p:txBody>
        </p:sp>
        <p:sp>
          <p:nvSpPr>
            <p:cNvPr id="116"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p:spPr>
          <p:txBody>
            <a:bodyPr wrap="none" lIns="34290" tIns="17145" rIns="34290" bIns="17145" anchor="ctr"/>
            <a:lstStyle/>
            <a:p>
              <a:endParaRPr lang="en-US">
                <a:latin typeface="Roboto Light"/>
              </a:endParaRPr>
            </a:p>
          </p:txBody>
        </p:sp>
      </p:grpSp>
      <p:grpSp>
        <p:nvGrpSpPr>
          <p:cNvPr id="117" name="组合 116"/>
          <p:cNvGrpSpPr/>
          <p:nvPr/>
        </p:nvGrpSpPr>
        <p:grpSpPr>
          <a:xfrm>
            <a:off x="7231724" y="72829"/>
            <a:ext cx="341755" cy="341756"/>
            <a:chOff x="4139952" y="1274820"/>
            <a:chExt cx="432833" cy="432834"/>
          </a:xfrm>
        </p:grpSpPr>
        <p:sp>
          <p:nvSpPr>
            <p:cNvPr id="118" name="椭圆 16"/>
            <p:cNvSpPr>
              <a:spLocks noChangeArrowheads="1"/>
            </p:cNvSpPr>
            <p:nvPr/>
          </p:nvSpPr>
          <p:spPr bwMode="auto">
            <a:xfrm>
              <a:off x="4139952" y="1274820"/>
              <a:ext cx="432833" cy="432834"/>
            </a:xfrm>
            <a:prstGeom prst="ellipse">
              <a:avLst/>
            </a:prstGeom>
            <a:gradFill>
              <a:gsLst>
                <a:gs pos="0">
                  <a:srgbClr val="00B0F0"/>
                </a:gs>
                <a:gs pos="100000">
                  <a:srgbClr val="0070C0"/>
                </a:gs>
              </a:gsLst>
              <a:lin ang="5400000" scaled="1"/>
            </a:gra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FFFFF"/>
                </a:solidFill>
                <a:latin typeface="Calibri" panose="020F0502020204030204" pitchFamily="34" charset="0"/>
              </a:endParaRPr>
            </a:p>
          </p:txBody>
        </p:sp>
        <p:sp>
          <p:nvSpPr>
            <p:cNvPr id="119"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p:spPr>
          <p:txBody>
            <a:bodyPr wrap="none" lIns="34290" tIns="17145" rIns="34290" bIns="17145" anchor="ctr"/>
            <a:lstStyle/>
            <a:p>
              <a:endParaRPr lang="en-US">
                <a:latin typeface="Roboto Light"/>
              </a:endParaRPr>
            </a:p>
          </p:txBody>
        </p:sp>
      </p:grpSp>
      <p:grpSp>
        <p:nvGrpSpPr>
          <p:cNvPr id="14" name="组合 13"/>
          <p:cNvGrpSpPr/>
          <p:nvPr>
            <p:custDataLst>
              <p:tags r:id="rId1"/>
            </p:custDataLst>
          </p:nvPr>
        </p:nvGrpSpPr>
        <p:grpSpPr>
          <a:xfrm>
            <a:off x="3780151" y="2959735"/>
            <a:ext cx="4664583" cy="521970"/>
            <a:chOff x="5913" y="3488"/>
            <a:chExt cx="7346" cy="822"/>
          </a:xfrm>
        </p:grpSpPr>
        <p:grpSp>
          <p:nvGrpSpPr>
            <p:cNvPr id="62" name="组合 61"/>
            <p:cNvGrpSpPr/>
            <p:nvPr/>
          </p:nvGrpSpPr>
          <p:grpSpPr>
            <a:xfrm>
              <a:off x="5913" y="3488"/>
              <a:ext cx="1408" cy="822"/>
              <a:chOff x="2215144" y="1952311"/>
              <a:chExt cx="1244730" cy="956965"/>
            </a:xfrm>
          </p:grpSpPr>
          <p:sp>
            <p:nvSpPr>
              <p:cNvPr id="63" name="平行四边形 62"/>
              <p:cNvSpPr/>
              <p:nvPr>
                <p:custDataLst>
                  <p:tags r:id="rId2"/>
                </p:custDataLst>
              </p:nvPr>
            </p:nvSpPr>
            <p:spPr>
              <a:xfrm>
                <a:off x="2215144" y="2033848"/>
                <a:ext cx="1120898" cy="842781"/>
              </a:xfrm>
              <a:prstGeom prst="parallelogram">
                <a:avLst>
                  <a:gd name="adj" fmla="val 48207"/>
                </a:avLst>
              </a:prstGeom>
              <a:gradFill>
                <a:gsLst>
                  <a:gs pos="0">
                    <a:srgbClr val="00B0F0"/>
                  </a:gs>
                  <a:gs pos="91000">
                    <a:srgbClr val="0070C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64" name="文本框 10"/>
              <p:cNvSpPr txBox="1"/>
              <p:nvPr>
                <p:custDataLst>
                  <p:tags r:id="rId3"/>
                </p:custDataLst>
              </p:nvPr>
            </p:nvSpPr>
            <p:spPr>
              <a:xfrm>
                <a:off x="2393075" y="1952311"/>
                <a:ext cx="1066799" cy="956965"/>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76" name="组合 75"/>
            <p:cNvGrpSpPr/>
            <p:nvPr/>
          </p:nvGrpSpPr>
          <p:grpSpPr>
            <a:xfrm>
              <a:off x="7185" y="3586"/>
              <a:ext cx="6074" cy="724"/>
              <a:chOff x="4315150" y="1647579"/>
              <a:chExt cx="3857250" cy="540057"/>
            </a:xfrm>
          </p:grpSpPr>
          <p:sp>
            <p:nvSpPr>
              <p:cNvPr id="77" name="矩形 76"/>
              <p:cNvSpPr/>
              <p:nvPr>
                <p:custDataLst>
                  <p:tags r:id="rId4"/>
                </p:custDataLst>
              </p:nvPr>
            </p:nvSpPr>
            <p:spPr>
              <a:xfrm>
                <a:off x="4588969" y="1730243"/>
                <a:ext cx="3175839" cy="405789"/>
              </a:xfrm>
              <a:prstGeom prst="rect">
                <a:avLst/>
              </a:prstGeom>
              <a:ln w="15875">
                <a:noFill/>
              </a:ln>
            </p:spPr>
            <p:txBody>
              <a:bodyPr wrap="square" lIns="68580" tIns="34290" rIns="68580" bIns="34290">
                <a:spAutoFit/>
              </a:bodyPr>
              <a:lstStyle/>
              <a:p>
                <a:r>
                  <a:rPr lang="zh-CN" b="1" dirty="0">
                    <a:solidFill>
                      <a:schemeClr val="tx1">
                        <a:lumMod val="75000"/>
                        <a:lumOff val="25000"/>
                      </a:schemeClr>
                    </a:solidFill>
                    <a:latin typeface="微软雅黑" panose="020B0503020204020204" pitchFamily="34" charset="-122"/>
                    <a:ea typeface="微软雅黑" panose="020B0503020204020204" pitchFamily="34" charset="-122"/>
                    <a:sym typeface="+mn-ea"/>
                  </a:rPr>
                  <a:t>系统操作指引</a:t>
                </a:r>
                <a:endParaRPr lang="zh-CN" altLang="en-GB"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8" name="平行四边形 77"/>
              <p:cNvSpPr/>
              <p:nvPr>
                <p:custDataLst>
                  <p:tags r:id="rId5"/>
                </p:custDataLst>
              </p:nvPr>
            </p:nvSpPr>
            <p:spPr>
              <a:xfrm>
                <a:off x="4315150" y="1647579"/>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grpSp>
        <p:nvGrpSpPr>
          <p:cNvPr id="4" name="组合 3"/>
          <p:cNvGrpSpPr/>
          <p:nvPr>
            <p:custDataLst>
              <p:tags r:id="rId6"/>
            </p:custDataLst>
          </p:nvPr>
        </p:nvGrpSpPr>
        <p:grpSpPr>
          <a:xfrm>
            <a:off x="3922395" y="1931670"/>
            <a:ext cx="4660265" cy="521970"/>
            <a:chOff x="5675" y="5686"/>
            <a:chExt cx="7339" cy="822"/>
          </a:xfrm>
        </p:grpSpPr>
        <p:sp>
          <p:nvSpPr>
            <p:cNvPr id="7" name="平行四边形 6"/>
            <p:cNvSpPr/>
            <p:nvPr>
              <p:custDataLst>
                <p:tags r:id="rId7"/>
              </p:custDataLst>
            </p:nvPr>
          </p:nvSpPr>
          <p:spPr>
            <a:xfrm>
              <a:off x="5675" y="5743"/>
              <a:ext cx="1268" cy="724"/>
            </a:xfrm>
            <a:prstGeom prst="parallelogram">
              <a:avLst>
                <a:gd name="adj" fmla="val 48207"/>
              </a:avLst>
            </a:prstGeom>
            <a:gradFill>
              <a:gsLst>
                <a:gs pos="0">
                  <a:srgbClr val="00B0F0"/>
                </a:gs>
                <a:gs pos="91000">
                  <a:srgbClr val="0070C0"/>
                </a:gs>
              </a:gsLst>
              <a:lin ang="189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400">
                <a:latin typeface="Impact" panose="020B0806030902050204" pitchFamily="34" charset="0"/>
              </a:endParaRPr>
            </a:p>
          </p:txBody>
        </p:sp>
        <p:sp>
          <p:nvSpPr>
            <p:cNvPr id="8" name="文本框 11"/>
            <p:cNvSpPr txBox="1"/>
            <p:nvPr>
              <p:custDataLst>
                <p:tags r:id="rId8"/>
              </p:custDataLst>
            </p:nvPr>
          </p:nvSpPr>
          <p:spPr>
            <a:xfrm>
              <a:off x="5876" y="5686"/>
              <a:ext cx="1207" cy="822"/>
            </a:xfrm>
            <a:prstGeom prst="rect">
              <a:avLst/>
            </a:prstGeom>
            <a:noFill/>
          </p:spPr>
          <p:txBody>
            <a:bodyPr wrap="square" rtlCol="0">
              <a:spAutoFit/>
            </a:bodyPr>
            <a:p>
              <a:r>
                <a:rPr lang="en-US" altLang="zh-CN" sz="2800" dirty="0">
                  <a:solidFill>
                    <a:schemeClr val="bg1"/>
                  </a:solidFill>
                  <a:latin typeface="Impact" panose="020B0806030902050204" pitchFamily="34" charset="0"/>
                </a:rPr>
                <a:t>0</a:t>
              </a:r>
              <a:r>
                <a:rPr lang="en-US" altLang="en-US" sz="2800" dirty="0">
                  <a:solidFill>
                    <a:schemeClr val="bg1"/>
                  </a:solidFill>
                  <a:latin typeface="Impact" panose="020B0806030902050204" pitchFamily="34" charset="0"/>
                </a:rPr>
                <a:t>1</a:t>
              </a:r>
              <a:endParaRPr lang="en-US" altLang="en-US" sz="2800" dirty="0">
                <a:solidFill>
                  <a:schemeClr val="bg1"/>
                </a:solidFill>
                <a:latin typeface="Impact" panose="020B0806030902050204" pitchFamily="34" charset="0"/>
              </a:endParaRPr>
            </a:p>
          </p:txBody>
        </p:sp>
        <p:sp>
          <p:nvSpPr>
            <p:cNvPr id="9" name="矩形 8"/>
            <p:cNvSpPr/>
            <p:nvPr>
              <p:custDataLst>
                <p:tags r:id="rId9"/>
              </p:custDataLst>
            </p:nvPr>
          </p:nvSpPr>
          <p:spPr>
            <a:xfrm>
              <a:off x="7280" y="5898"/>
              <a:ext cx="5441" cy="544"/>
            </a:xfrm>
            <a:prstGeom prst="rect">
              <a:avLst/>
            </a:prstGeom>
            <a:ln w="15875">
              <a:noFill/>
            </a:ln>
          </p:spPr>
          <p:txBody>
            <a:bodyPr wrap="square" lIns="68580" tIns="34290" rIns="68580" bIns="34290">
              <a:spAutoFit/>
            </a:bodyPr>
            <a:p>
              <a:r>
                <a:rPr lang="zh-CN" altLang="zh-CN" b="1" dirty="0">
                  <a:solidFill>
                    <a:schemeClr val="tx1">
                      <a:lumMod val="75000"/>
                      <a:lumOff val="25000"/>
                    </a:schemeClr>
                  </a:solidFill>
                  <a:latin typeface="微软雅黑" panose="020B0503020204020204" pitchFamily="34" charset="-122"/>
                  <a:ea typeface="微软雅黑" panose="020B0503020204020204" pitchFamily="34" charset="-122"/>
                  <a:sym typeface="+mn-ea"/>
                </a:rPr>
                <a:t>政策背景</a:t>
              </a:r>
              <a:endParaRPr lang="zh-CN" altLang="zh-CN" b="1"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0" name="平行四边形 9"/>
            <p:cNvSpPr/>
            <p:nvPr>
              <p:custDataLst>
                <p:tags r:id="rId10"/>
              </p:custDataLst>
            </p:nvPr>
          </p:nvSpPr>
          <p:spPr>
            <a:xfrm>
              <a:off x="6940" y="5784"/>
              <a:ext cx="6074" cy="724"/>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p>
              <a:endParaRPr lang="zh-CN" altLang="en-US" sz="1600" b="1">
                <a:solidFill>
                  <a:schemeClr val="tx1">
                    <a:lumMod val="75000"/>
                    <a:lumOff val="25000"/>
                  </a:schemeClr>
                </a:solidFill>
              </a:endParaRPr>
            </a:p>
          </p:txBody>
        </p:sp>
      </p:gr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平行四边形 25"/>
          <p:cNvSpPr/>
          <p:nvPr/>
        </p:nvSpPr>
        <p:spPr>
          <a:xfrm>
            <a:off x="3537052" y="2106245"/>
            <a:ext cx="4896544" cy="1129334"/>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nvGrpSpPr>
          <p:cNvPr id="9" name="组合 8"/>
          <p:cNvGrpSpPr/>
          <p:nvPr/>
        </p:nvGrpSpPr>
        <p:grpSpPr>
          <a:xfrm>
            <a:off x="954455" y="963808"/>
            <a:ext cx="3219756" cy="3219756"/>
            <a:chOff x="954455" y="963808"/>
            <a:chExt cx="3219756" cy="3219756"/>
          </a:xfrm>
        </p:grpSpPr>
        <p:sp>
          <p:nvSpPr>
            <p:cNvPr id="22" name="椭圆 21"/>
            <p:cNvSpPr/>
            <p:nvPr/>
          </p:nvSpPr>
          <p:spPr>
            <a:xfrm>
              <a:off x="954455" y="963808"/>
              <a:ext cx="3219756" cy="3219756"/>
            </a:xfrm>
            <a:prstGeom prst="ellipse">
              <a:avLst/>
            </a:prstGeom>
            <a:gradFill flip="none" rotWithShape="1">
              <a:gsLst>
                <a:gs pos="100000">
                  <a:schemeClr val="accent1">
                    <a:lumMod val="97000"/>
                    <a:lumOff val="3000"/>
                  </a:schemeClr>
                </a:gs>
                <a:gs pos="0">
                  <a:schemeClr val="accent1">
                    <a:lumMod val="60000"/>
                    <a:lumOff val="40000"/>
                  </a:schemeClr>
                </a:gs>
              </a:gsLst>
              <a:lin ang="27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232796" y="1242149"/>
              <a:ext cx="2663074" cy="2663074"/>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750648" y="1788856"/>
              <a:ext cx="1612900" cy="1568450"/>
            </a:xfrm>
            <a:prstGeom prst="rect">
              <a:avLst/>
            </a:prstGeom>
            <a:noFill/>
          </p:spPr>
          <p:txBody>
            <a:bodyPr wrap="none" rtlCol="0">
              <a:spAutoFit/>
            </a:bodyPr>
            <a:lstStyle/>
            <a:p>
              <a:r>
                <a:rPr lang="en-US" altLang="zh-CN" sz="9600" dirty="0">
                  <a:gradFill>
                    <a:gsLst>
                      <a:gs pos="0">
                        <a:schemeClr val="accent1">
                          <a:lumMod val="97000"/>
                          <a:lumOff val="3000"/>
                        </a:schemeClr>
                      </a:gs>
                      <a:gs pos="95000">
                        <a:schemeClr val="accent1">
                          <a:lumMod val="60000"/>
                          <a:lumOff val="40000"/>
                        </a:schemeClr>
                      </a:gs>
                    </a:gsLst>
                    <a:lin ang="2700000" scaled="1"/>
                  </a:gradFill>
                  <a:latin typeface="微软雅黑" panose="020B0503020204020204" pitchFamily="34" charset="-122"/>
                  <a:ea typeface="微软雅黑" panose="020B0503020204020204" pitchFamily="34" charset="-122"/>
                </a:rPr>
                <a:t>01</a:t>
              </a:r>
              <a:endParaRPr lang="zh-CN" altLang="en-US" sz="9600" dirty="0">
                <a:gradFill>
                  <a:gsLst>
                    <a:gs pos="0">
                      <a:schemeClr val="accent1">
                        <a:lumMod val="97000"/>
                        <a:lumOff val="3000"/>
                      </a:schemeClr>
                    </a:gs>
                    <a:gs pos="95000">
                      <a:schemeClr val="accent1">
                        <a:lumMod val="60000"/>
                        <a:lumOff val="40000"/>
                      </a:schemeClr>
                    </a:gs>
                  </a:gsLst>
                  <a:lin ang="2700000" scaled="1"/>
                </a:gradFill>
                <a:latin typeface="微软雅黑" panose="020B0503020204020204" pitchFamily="34" charset="-122"/>
                <a:ea typeface="微软雅黑" panose="020B0503020204020204" pitchFamily="34" charset="-122"/>
              </a:endParaRPr>
            </a:p>
          </p:txBody>
        </p:sp>
      </p:grpSp>
      <p:sp>
        <p:nvSpPr>
          <p:cNvPr id="25" name="矩形 24"/>
          <p:cNvSpPr/>
          <p:nvPr/>
        </p:nvSpPr>
        <p:spPr>
          <a:xfrm>
            <a:off x="4931882" y="2427491"/>
            <a:ext cx="3588891" cy="499110"/>
          </a:xfrm>
          <a:prstGeom prst="rect">
            <a:avLst/>
          </a:prstGeom>
          <a:ln w="15875">
            <a:noFill/>
          </a:ln>
        </p:spPr>
        <p:txBody>
          <a:bodyPr wrap="square" lIns="68580" tIns="34290" rIns="68580" bIns="3429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sym typeface="+mn-ea"/>
              </a:rPr>
              <a:t>政策背景</a:t>
            </a:r>
            <a:endParaRPr lang="en-US" altLang="zh-CN" sz="2800" b="1" dirty="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grpSp>
        <p:nvGrpSpPr>
          <p:cNvPr id="2" name="组合 9"/>
          <p:cNvGrpSpPr/>
          <p:nvPr/>
        </p:nvGrpSpPr>
        <p:grpSpPr bwMode="auto">
          <a:xfrm>
            <a:off x="220913" y="281762"/>
            <a:ext cx="4687588" cy="476250"/>
            <a:chOff x="367" y="570"/>
            <a:chExt cx="7380" cy="750"/>
          </a:xfrm>
          <a:noFill/>
        </p:grpSpPr>
        <p:pic>
          <p:nvPicPr>
            <p:cNvPr id="3" name="图片 4" descr="logo"/>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67" y="570"/>
              <a:ext cx="789" cy="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4" name="文本框 7"/>
            <p:cNvSpPr txBox="1">
              <a:spLocks noChangeArrowheads="1"/>
            </p:cNvSpPr>
            <p:nvPr/>
          </p:nvSpPr>
          <p:spPr bwMode="auto">
            <a:xfrm>
              <a:off x="1284" y="632"/>
              <a:ext cx="6463" cy="5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00" b="1" dirty="0">
                  <a:solidFill>
                    <a:srgbClr val="0070C0"/>
                  </a:solidFill>
                  <a:latin typeface="微软雅黑" panose="020B0503020204020204" pitchFamily="34" charset="-122"/>
                  <a:ea typeface="微软雅黑" panose="020B0503020204020204" pitchFamily="34" charset="-122"/>
                </a:rPr>
                <a:t>国家税务总局北京市</a:t>
              </a:r>
              <a:r>
                <a:rPr lang="zh-CN" altLang="en-US" sz="1600" b="1" dirty="0">
                  <a:solidFill>
                    <a:srgbClr val="0070C0"/>
                  </a:solidFill>
                  <a:latin typeface="微软雅黑" panose="020B0503020204020204" pitchFamily="34" charset="-122"/>
                  <a:ea typeface="微软雅黑" panose="020B0503020204020204" pitchFamily="34" charset="-122"/>
                  <a:sym typeface="+mn-ea"/>
                </a:rPr>
                <a:t>丰台区</a:t>
              </a:r>
              <a:r>
                <a:rPr lang="zh-CN" altLang="en-US" sz="1600" b="1" dirty="0">
                  <a:solidFill>
                    <a:srgbClr val="0070C0"/>
                  </a:solidFill>
                  <a:latin typeface="微软雅黑" panose="020B0503020204020204" pitchFamily="34" charset="-122"/>
                  <a:ea typeface="微软雅黑" panose="020B0503020204020204" pitchFamily="34" charset="-122"/>
                </a:rPr>
                <a:t>税务局</a:t>
              </a:r>
              <a:endParaRPr lang="zh-CN" altLang="en-US" sz="1600" b="1" dirty="0">
                <a:solidFill>
                  <a:srgbClr val="0070C0"/>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直接连接符 18"/>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0" name="圆角矩形 9"/>
          <p:cNvSpPr/>
          <p:nvPr/>
        </p:nvSpPr>
        <p:spPr>
          <a:xfrm>
            <a:off x="755650" y="988060"/>
            <a:ext cx="7345680" cy="3783965"/>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矩形 93"/>
          <p:cNvSpPr/>
          <p:nvPr/>
        </p:nvSpPr>
        <p:spPr>
          <a:xfrm>
            <a:off x="717882" y="943786"/>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gradFill>
            <a:gsLst>
              <a:gs pos="74000">
                <a:schemeClr val="accent1">
                  <a:lumMod val="97000"/>
                  <a:lumOff val="3000"/>
                </a:schemeClr>
              </a:gs>
              <a:gs pos="0">
                <a:schemeClr val="accent1">
                  <a:lumMod val="60000"/>
                  <a:lumOff val="4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矩形 93"/>
          <p:cNvSpPr/>
          <p:nvPr/>
        </p:nvSpPr>
        <p:spPr>
          <a:xfrm rot="10800000">
            <a:off x="7857216" y="4535698"/>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gradFill>
            <a:gsLst>
              <a:gs pos="74000">
                <a:schemeClr val="accent1">
                  <a:lumMod val="97000"/>
                  <a:lumOff val="3000"/>
                </a:schemeClr>
              </a:gs>
              <a:gs pos="0">
                <a:schemeClr val="accent1">
                  <a:lumMod val="60000"/>
                  <a:lumOff val="4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ï$1íḓè"/>
          <p:cNvSpPr/>
          <p:nvPr/>
        </p:nvSpPr>
        <p:spPr>
          <a:xfrm>
            <a:off x="1043491" y="1492285"/>
            <a:ext cx="1459908" cy="1444737"/>
          </a:xfrm>
          <a:prstGeom prst="ellipse">
            <a:avLst/>
          </a:prstGeom>
          <a:blipFill>
            <a:blip r:embed="rId1" cstate="print"/>
            <a:srcRect/>
            <a:stretch>
              <a:fillRect l="-24579" r="-24269"/>
            </a:stretch>
          </a:blipFill>
          <a:ln w="76200" cap="flat" cmpd="sng" algn="ctr">
            <a:solidFill>
              <a:srgbClr val="FFFFFF"/>
            </a:solid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4" name="文本框 3"/>
          <p:cNvSpPr txBox="1"/>
          <p:nvPr/>
        </p:nvSpPr>
        <p:spPr>
          <a:xfrm>
            <a:off x="3023870" y="1178560"/>
            <a:ext cx="4842510" cy="3538220"/>
          </a:xfrm>
          <a:prstGeom prst="rect">
            <a:avLst/>
          </a:prstGeom>
          <a:noFill/>
        </p:spPr>
        <p:txBody>
          <a:bodyPr wrap="square" rtlCol="0">
            <a:spAutoFit/>
          </a:bodyPr>
          <a:p>
            <a:pPr indent="406400" algn="l" fontAlgn="auto">
              <a:extLst>
                <a:ext uri="{35155182-B16C-46BC-9424-99874614C6A1}">
                  <wpsdc:indentchars xmlns:wpsdc="http://www.wps.cn/officeDocument/2017/drawingmlCustomData" val="200" checksum="1740828767"/>
                </a:ext>
              </a:extLst>
            </a:pPr>
            <a:r>
              <a:rPr sz="1600" dirty="0" smtClean="0">
                <a:solidFill>
                  <a:schemeClr val="tx1">
                    <a:lumMod val="75000"/>
                    <a:lumOff val="25000"/>
                  </a:schemeClr>
                </a:solidFill>
                <a:latin typeface="微软雅黑" panose="020B0503020204020204" pitchFamily="34" charset="-122"/>
                <a:ea typeface="微软雅黑" panose="020B0503020204020204" pitchFamily="34" charset="-122"/>
              </a:rPr>
              <a:t>年度缴费工资申报，是指用人单位根据参保职工的上一年度（自然年度）月平均工资，如实向税务部门申报参保职工社会保险费缴费年度的社会保险费缴费工资。</a:t>
            </a:r>
            <a:endParaRPr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indent="406400" algn="l" fontAlgn="auto">
              <a:extLst>
                <a:ext uri="{35155182-B16C-46BC-9424-99874614C6A1}">
                  <wpsdc:indentchars xmlns:wpsdc="http://www.wps.cn/officeDocument/2017/drawingmlCustomData" val="200" checksum="1740828767"/>
                </a:ext>
              </a:extLst>
            </a:pPr>
            <a:r>
              <a:rPr sz="1600" dirty="0" smtClean="0">
                <a:solidFill>
                  <a:schemeClr val="tx1">
                    <a:lumMod val="75000"/>
                    <a:lumOff val="25000"/>
                  </a:schemeClr>
                </a:solidFill>
                <a:latin typeface="微软雅黑" panose="020B0503020204020204" pitchFamily="34" charset="-122"/>
                <a:ea typeface="微软雅黑" panose="020B0503020204020204" pitchFamily="34" charset="-122"/>
              </a:rPr>
              <a:t>用人单位需要在规定的年度缴费工资申报期（</a:t>
            </a:r>
            <a:r>
              <a:rPr lang="en-US" sz="1600" b="1" u="sng" dirty="0" smtClean="0">
                <a:solidFill>
                  <a:srgbClr val="FF0000"/>
                </a:solidFill>
                <a:latin typeface="微软雅黑" panose="020B0503020204020204" pitchFamily="34" charset="-122"/>
                <a:ea typeface="微软雅黑" panose="020B0503020204020204" pitchFamily="34" charset="-122"/>
              </a:rPr>
              <a:t>2024.6.10-7.25</a:t>
            </a:r>
            <a:r>
              <a:rPr sz="1600" dirty="0" smtClean="0">
                <a:solidFill>
                  <a:schemeClr val="tx1">
                    <a:lumMod val="75000"/>
                    <a:lumOff val="25000"/>
                  </a:schemeClr>
                </a:solidFill>
                <a:latin typeface="微软雅黑" panose="020B0503020204020204" pitchFamily="34" charset="-122"/>
                <a:ea typeface="微软雅黑" panose="020B0503020204020204" pitchFamily="34" charset="-122"/>
              </a:rPr>
              <a:t>）内申报年度缴费工资。在年度缴费工资申报期内，已申报的年度缴费工资可以进行修改。</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sz="1600" b="1" dirty="0" smtClean="0">
                <a:solidFill>
                  <a:schemeClr val="tx1">
                    <a:lumMod val="75000"/>
                    <a:lumOff val="25000"/>
                  </a:schemeClr>
                </a:solidFill>
                <a:latin typeface="微软雅黑" panose="020B0503020204020204" pitchFamily="34" charset="-122"/>
                <a:ea typeface="微软雅黑" panose="020B0503020204020204" pitchFamily="34" charset="-122"/>
              </a:rPr>
              <a:t>使用年度缴费工资申报模块</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indent="406400" algn="l" fontAlgn="auto">
              <a:extLst>
                <a:ext uri="{35155182-B16C-46BC-9424-99874614C6A1}">
                  <wpsdc:indentchars xmlns:wpsdc="http://www.wps.cn/officeDocument/2017/drawingmlCustomData" val="200" checksum="1740828767"/>
                </a:ext>
              </a:extLst>
            </a:pPr>
            <a:r>
              <a:rPr sz="1600" dirty="0" smtClean="0">
                <a:solidFill>
                  <a:schemeClr val="tx1">
                    <a:lumMod val="75000"/>
                    <a:lumOff val="25000"/>
                  </a:schemeClr>
                </a:solidFill>
                <a:latin typeface="微软雅黑" panose="020B0503020204020204" pitchFamily="34" charset="-122"/>
                <a:ea typeface="微软雅黑" panose="020B0503020204020204" pitchFamily="34" charset="-122"/>
              </a:rPr>
              <a:t>若用人单位在年度缴费工资申报期结束后，单位发生新增员，仍需申报职工缴费工资，应当在税务部门接收人社、医保部门传递的相关信息后，向税务部门申报新增人员年度缴费工资。</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a:t>
            </a:r>
            <a:r>
              <a:rPr 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使用年度缴费工资调整模块</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indent="406400" algn="l" fontAlgn="auto">
              <a:extLst>
                <a:ext uri="{35155182-B16C-46BC-9424-99874614C6A1}">
                  <wpsdc:indentchars xmlns:wpsdc="http://www.wps.cn/officeDocument/2017/drawingmlCustomData" val="200" checksum="1740828767"/>
                </a:ext>
              </a:extLst>
            </a:pPr>
            <a:endParaRPr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35255" y="106045"/>
            <a:ext cx="2346325" cy="512445"/>
            <a:chOff x="213" y="158"/>
            <a:chExt cx="3695" cy="807"/>
          </a:xfrm>
        </p:grpSpPr>
        <p:grpSp>
          <p:nvGrpSpPr>
            <p:cNvPr id="5" name="组合 4"/>
            <p:cNvGrpSpPr/>
            <p:nvPr/>
          </p:nvGrpSpPr>
          <p:grpSpPr>
            <a:xfrm>
              <a:off x="213" y="158"/>
              <a:ext cx="3695" cy="680"/>
              <a:chOff x="213" y="158"/>
              <a:chExt cx="3695" cy="680"/>
            </a:xfrm>
          </p:grpSpPr>
          <p:sp>
            <p:nvSpPr>
              <p:cNvPr id="8" name="半闭框 7"/>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sp>
            <p:nvSpPr>
              <p:cNvPr id="13" name="半闭框 12"/>
              <p:cNvSpPr/>
              <p:nvPr/>
            </p:nvSpPr>
            <p:spPr>
              <a:xfrm rot="10800000">
                <a:off x="3512" y="49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grpSp>
        <p:sp>
          <p:nvSpPr>
            <p:cNvPr id="14" name="文本框 13"/>
            <p:cNvSpPr txBox="1"/>
            <p:nvPr/>
          </p:nvSpPr>
          <p:spPr>
            <a:xfrm>
              <a:off x="597" y="240"/>
              <a:ext cx="3311" cy="725"/>
            </a:xfrm>
            <a:prstGeom prst="rect">
              <a:avLst/>
            </a:prstGeom>
            <a:noFill/>
          </p:spPr>
          <p:txBody>
            <a:bodyPr wrap="square" rtlCol="0">
              <a:spAutoFit/>
            </a:bodyPr>
            <a:p>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sp>
        <p:nvSpPr>
          <p:cNvPr id="15" name="文本框 14"/>
          <p:cNvSpPr txBox="1"/>
          <p:nvPr/>
        </p:nvSpPr>
        <p:spPr>
          <a:xfrm>
            <a:off x="379095" y="158115"/>
            <a:ext cx="2102485" cy="337185"/>
          </a:xfrm>
          <a:prstGeom prst="rect">
            <a:avLst/>
          </a:prstGeom>
          <a:noFill/>
        </p:spPr>
        <p:txBody>
          <a:bodyPr wrap="square" rtlCol="0">
            <a:spAutoFit/>
          </a:bodyPr>
          <a:p>
            <a:r>
              <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政策背景</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9" name="文本框 8"/>
          <p:cNvSpPr txBox="1"/>
          <p:nvPr/>
        </p:nvSpPr>
        <p:spPr>
          <a:xfrm>
            <a:off x="1043305" y="3291840"/>
            <a:ext cx="1605280" cy="521970"/>
          </a:xfrm>
          <a:prstGeom prst="rect">
            <a:avLst/>
          </a:prstGeom>
          <a:noFill/>
        </p:spPr>
        <p:txBody>
          <a:bodyPr wrap="none" rtlCol="0">
            <a:spAutoFit/>
          </a:bodyPr>
          <a:p>
            <a:r>
              <a:rPr lang="zh-CN" altLang="zh-CN" sz="2800" b="1" dirty="0" smtClean="0">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政策背景</a:t>
            </a:r>
            <a:endParaRPr lang="zh-CN" altLang="zh-CN" sz="2800" b="1" dirty="0" smtClean="0">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endParaRPr>
          </a:p>
        </p:txBody>
      </p:sp>
    </p:spTree>
  </p:cSld>
  <p:clrMapOvr>
    <a:masterClrMapping/>
  </p:clrMapOvr>
  <p:transition spd="slow">
    <p:cover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8"/>
          <p:cNvSpPr/>
          <p:nvPr/>
        </p:nvSpPr>
        <p:spPr>
          <a:xfrm>
            <a:off x="5095875" y="2715895"/>
            <a:ext cx="3874135" cy="12242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4" name="直接连接符 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2" name="圆角矩形 11"/>
          <p:cNvSpPr/>
          <p:nvPr/>
        </p:nvSpPr>
        <p:spPr>
          <a:xfrm>
            <a:off x="353695" y="843915"/>
            <a:ext cx="3479165" cy="4160520"/>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0" name="矩形 93"/>
          <p:cNvSpPr/>
          <p:nvPr/>
        </p:nvSpPr>
        <p:spPr>
          <a:xfrm>
            <a:off x="304800" y="772160"/>
            <a:ext cx="234950" cy="288290"/>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gradFill>
            <a:gsLst>
              <a:gs pos="74000">
                <a:schemeClr val="accent1">
                  <a:lumMod val="97000"/>
                  <a:lumOff val="3000"/>
                </a:schemeClr>
              </a:gs>
              <a:gs pos="0">
                <a:schemeClr val="accent1">
                  <a:lumMod val="60000"/>
                  <a:lumOff val="4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1" name="矩形 93"/>
          <p:cNvSpPr/>
          <p:nvPr/>
        </p:nvSpPr>
        <p:spPr>
          <a:xfrm rot="10800000">
            <a:off x="3636010" y="4804410"/>
            <a:ext cx="288290" cy="277495"/>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gradFill>
            <a:gsLst>
              <a:gs pos="74000">
                <a:schemeClr val="accent1">
                  <a:lumMod val="97000"/>
                  <a:lumOff val="3000"/>
                </a:schemeClr>
              </a:gs>
              <a:gs pos="0">
                <a:schemeClr val="accent1">
                  <a:lumMod val="60000"/>
                  <a:lumOff val="4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57" name="淘宝网Chenying0907出品 60"/>
          <p:cNvGrpSpPr/>
          <p:nvPr/>
        </p:nvGrpSpPr>
        <p:grpSpPr bwMode="auto">
          <a:xfrm>
            <a:off x="3995420" y="1348105"/>
            <a:ext cx="833755" cy="738505"/>
            <a:chOff x="3295850" y="2263222"/>
            <a:chExt cx="2643765" cy="2343151"/>
          </a:xfrm>
          <a:solidFill>
            <a:srgbClr val="1F84BE"/>
          </a:solidFill>
        </p:grpSpPr>
        <p:sp>
          <p:nvSpPr>
            <p:cNvPr id="58" name="淘宝网Chenying0907出品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p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a:p>
              <a:pPr>
                <a:defRPr/>
              </a:pPr>
              <a:endParaRPr lang="zh-CN" altLang="en-US" dirty="0">
                <a:solidFill>
                  <a:prstClr val="black"/>
                </a:solidFill>
                <a:latin typeface="+mn-lt"/>
                <a:ea typeface="+mn-ea"/>
              </a:endParaRPr>
            </a:p>
          </p:txBody>
        </p:sp>
        <p:sp>
          <p:nvSpPr>
            <p:cNvPr id="59" name="淘宝网Chenying0907出品 5"/>
            <p:cNvSpPr/>
            <p:nvPr/>
          </p:nvSpPr>
          <p:spPr bwMode="auto">
            <a:xfrm rot="10800000">
              <a:off x="3589200" y="2523974"/>
              <a:ext cx="2057066" cy="18216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pFill/>
            <a:ln w="25400">
              <a:noFill/>
            </a:ln>
            <a:effectLst>
              <a:outerShdw blurRad="254000" dist="114300" dir="2700000" algn="tl" rotWithShape="0">
                <a:prstClr val="black">
                  <a:alpha val="25000"/>
                </a:prstClr>
              </a:outerShdw>
            </a:effectLst>
          </p:spPr>
          <p:txBody>
            <a:bodyPr/>
            <a:p>
              <a:pPr>
                <a:defRPr/>
              </a:pPr>
              <a:endParaRPr lang="zh-CN" altLang="en-US" dirty="0">
                <a:solidFill>
                  <a:prstClr val="black"/>
                </a:solidFill>
                <a:latin typeface="+mn-lt"/>
                <a:ea typeface="+mn-ea"/>
              </a:endParaRPr>
            </a:p>
          </p:txBody>
        </p:sp>
      </p:grpSp>
      <p:grpSp>
        <p:nvGrpSpPr>
          <p:cNvPr id="60" name="淘宝网Chenying0907出品 66"/>
          <p:cNvGrpSpPr/>
          <p:nvPr/>
        </p:nvGrpSpPr>
        <p:grpSpPr>
          <a:xfrm>
            <a:off x="4233863" y="1546860"/>
            <a:ext cx="356870" cy="340995"/>
            <a:chOff x="6602606" y="810033"/>
            <a:chExt cx="706229" cy="703668"/>
          </a:xfrm>
          <a:solidFill>
            <a:schemeClr val="bg1"/>
          </a:solidFill>
        </p:grpSpPr>
        <p:sp>
          <p:nvSpPr>
            <p:cNvPr id="61" name="淘宝网Chenying0907出品 9"/>
            <p:cNvSpPr>
              <a:spLocks noEditPoints="1"/>
            </p:cNvSpPr>
            <p:nvPr/>
          </p:nvSpPr>
          <p:spPr bwMode="auto">
            <a:xfrm>
              <a:off x="6697696" y="810033"/>
              <a:ext cx="516048" cy="703668"/>
            </a:xfrm>
            <a:custGeom>
              <a:avLst/>
              <a:gdLst>
                <a:gd name="T0" fmla="*/ 222 w 597"/>
                <a:gd name="T1" fmla="*/ 575 h 814"/>
                <a:gd name="T2" fmla="*/ 253 w 597"/>
                <a:gd name="T3" fmla="*/ 598 h 814"/>
                <a:gd name="T4" fmla="*/ 344 w 597"/>
                <a:gd name="T5" fmla="*/ 598 h 814"/>
                <a:gd name="T6" fmla="*/ 375 w 597"/>
                <a:gd name="T7" fmla="*/ 575 h 814"/>
                <a:gd name="T8" fmla="*/ 414 w 597"/>
                <a:gd name="T9" fmla="*/ 509 h 814"/>
                <a:gd name="T10" fmla="*/ 539 w 597"/>
                <a:gd name="T11" fmla="*/ 298 h 814"/>
                <a:gd name="T12" fmla="*/ 298 w 597"/>
                <a:gd name="T13" fmla="*/ 57 h 814"/>
                <a:gd name="T14" fmla="*/ 57 w 597"/>
                <a:gd name="T15" fmla="*/ 298 h 814"/>
                <a:gd name="T16" fmla="*/ 183 w 597"/>
                <a:gd name="T17" fmla="*/ 509 h 814"/>
                <a:gd name="T18" fmla="*/ 222 w 597"/>
                <a:gd name="T19" fmla="*/ 575 h 814"/>
                <a:gd name="T20" fmla="*/ 354 w 597"/>
                <a:gd name="T21" fmla="*/ 782 h 814"/>
                <a:gd name="T22" fmla="*/ 314 w 597"/>
                <a:gd name="T23" fmla="*/ 814 h 814"/>
                <a:gd name="T24" fmla="*/ 282 w 597"/>
                <a:gd name="T25" fmla="*/ 814 h 814"/>
                <a:gd name="T26" fmla="*/ 242 w 597"/>
                <a:gd name="T27" fmla="*/ 782 h 814"/>
                <a:gd name="T28" fmla="*/ 226 w 597"/>
                <a:gd name="T29" fmla="*/ 782 h 814"/>
                <a:gd name="T30" fmla="*/ 165 w 597"/>
                <a:gd name="T31" fmla="*/ 722 h 814"/>
                <a:gd name="T32" fmla="*/ 165 w 597"/>
                <a:gd name="T33" fmla="*/ 576 h 814"/>
                <a:gd name="T34" fmla="*/ 155 w 597"/>
                <a:gd name="T35" fmla="*/ 559 h 814"/>
                <a:gd name="T36" fmla="*/ 0 w 597"/>
                <a:gd name="T37" fmla="*/ 298 h 814"/>
                <a:gd name="T38" fmla="*/ 298 w 597"/>
                <a:gd name="T39" fmla="*/ 0 h 814"/>
                <a:gd name="T40" fmla="*/ 597 w 597"/>
                <a:gd name="T41" fmla="*/ 298 h 814"/>
                <a:gd name="T42" fmla="*/ 441 w 597"/>
                <a:gd name="T43" fmla="*/ 559 h 814"/>
                <a:gd name="T44" fmla="*/ 431 w 597"/>
                <a:gd name="T45" fmla="*/ 576 h 814"/>
                <a:gd name="T46" fmla="*/ 432 w 597"/>
                <a:gd name="T47" fmla="*/ 722 h 814"/>
                <a:gd name="T48" fmla="*/ 371 w 597"/>
                <a:gd name="T49" fmla="*/ 782 h 814"/>
                <a:gd name="T50" fmla="*/ 354 w 597"/>
                <a:gd name="T51" fmla="*/ 782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7" h="814">
                  <a:moveTo>
                    <a:pt x="222" y="575"/>
                  </a:moveTo>
                  <a:cubicBezTo>
                    <a:pt x="224" y="589"/>
                    <a:pt x="238" y="598"/>
                    <a:pt x="253" y="598"/>
                  </a:cubicBezTo>
                  <a:cubicBezTo>
                    <a:pt x="344" y="598"/>
                    <a:pt x="344" y="598"/>
                    <a:pt x="344" y="598"/>
                  </a:cubicBezTo>
                  <a:cubicBezTo>
                    <a:pt x="358" y="598"/>
                    <a:pt x="373" y="589"/>
                    <a:pt x="375" y="575"/>
                  </a:cubicBezTo>
                  <a:cubicBezTo>
                    <a:pt x="377" y="547"/>
                    <a:pt x="390" y="523"/>
                    <a:pt x="414" y="509"/>
                  </a:cubicBezTo>
                  <a:cubicBezTo>
                    <a:pt x="491" y="467"/>
                    <a:pt x="539" y="386"/>
                    <a:pt x="539" y="298"/>
                  </a:cubicBezTo>
                  <a:cubicBezTo>
                    <a:pt x="539" y="165"/>
                    <a:pt x="431" y="57"/>
                    <a:pt x="298" y="57"/>
                  </a:cubicBezTo>
                  <a:cubicBezTo>
                    <a:pt x="165" y="57"/>
                    <a:pt x="57" y="165"/>
                    <a:pt x="57" y="298"/>
                  </a:cubicBezTo>
                  <a:cubicBezTo>
                    <a:pt x="57" y="386"/>
                    <a:pt x="105" y="467"/>
                    <a:pt x="183" y="509"/>
                  </a:cubicBezTo>
                  <a:cubicBezTo>
                    <a:pt x="207" y="523"/>
                    <a:pt x="219" y="547"/>
                    <a:pt x="222" y="575"/>
                  </a:cubicBezTo>
                  <a:close/>
                  <a:moveTo>
                    <a:pt x="354" y="782"/>
                  </a:moveTo>
                  <a:cubicBezTo>
                    <a:pt x="350" y="800"/>
                    <a:pt x="334" y="814"/>
                    <a:pt x="314" y="814"/>
                  </a:cubicBezTo>
                  <a:cubicBezTo>
                    <a:pt x="282" y="814"/>
                    <a:pt x="282" y="814"/>
                    <a:pt x="282" y="814"/>
                  </a:cubicBezTo>
                  <a:cubicBezTo>
                    <a:pt x="263" y="814"/>
                    <a:pt x="247" y="800"/>
                    <a:pt x="242" y="782"/>
                  </a:cubicBezTo>
                  <a:cubicBezTo>
                    <a:pt x="226" y="782"/>
                    <a:pt x="226" y="782"/>
                    <a:pt x="226" y="782"/>
                  </a:cubicBezTo>
                  <a:cubicBezTo>
                    <a:pt x="193" y="782"/>
                    <a:pt x="165" y="755"/>
                    <a:pt x="165" y="722"/>
                  </a:cubicBezTo>
                  <a:cubicBezTo>
                    <a:pt x="165" y="576"/>
                    <a:pt x="165" y="576"/>
                    <a:pt x="165" y="576"/>
                  </a:cubicBezTo>
                  <a:cubicBezTo>
                    <a:pt x="165" y="569"/>
                    <a:pt x="162" y="563"/>
                    <a:pt x="155" y="559"/>
                  </a:cubicBezTo>
                  <a:cubicBezTo>
                    <a:pt x="60" y="507"/>
                    <a:pt x="0" y="407"/>
                    <a:pt x="0" y="298"/>
                  </a:cubicBezTo>
                  <a:cubicBezTo>
                    <a:pt x="0" y="133"/>
                    <a:pt x="134" y="0"/>
                    <a:pt x="298" y="0"/>
                  </a:cubicBezTo>
                  <a:cubicBezTo>
                    <a:pt x="463" y="0"/>
                    <a:pt x="597" y="133"/>
                    <a:pt x="597" y="298"/>
                  </a:cubicBezTo>
                  <a:cubicBezTo>
                    <a:pt x="597" y="407"/>
                    <a:pt x="537" y="507"/>
                    <a:pt x="441" y="559"/>
                  </a:cubicBezTo>
                  <a:cubicBezTo>
                    <a:pt x="435" y="563"/>
                    <a:pt x="431" y="569"/>
                    <a:pt x="431" y="576"/>
                  </a:cubicBezTo>
                  <a:cubicBezTo>
                    <a:pt x="432" y="722"/>
                    <a:pt x="432" y="722"/>
                    <a:pt x="432" y="722"/>
                  </a:cubicBezTo>
                  <a:cubicBezTo>
                    <a:pt x="432" y="755"/>
                    <a:pt x="404" y="782"/>
                    <a:pt x="371" y="782"/>
                  </a:cubicBezTo>
                  <a:cubicBezTo>
                    <a:pt x="354" y="782"/>
                    <a:pt x="354" y="782"/>
                    <a:pt x="354" y="782"/>
                  </a:cubicBezTo>
                  <a:close/>
                </a:path>
              </a:pathLst>
            </a:custGeom>
            <a:grpFill/>
            <a:ln>
              <a:noFill/>
            </a:ln>
          </p:spPr>
          <p:txBody>
            <a:bodyPr/>
            <a:p>
              <a:pPr>
                <a:defRPr/>
              </a:pPr>
              <a:endParaRPr lang="zh-CN" altLang="en-US" dirty="0">
                <a:latin typeface="+mn-lt"/>
                <a:ea typeface="+mn-ea"/>
              </a:endParaRPr>
            </a:p>
          </p:txBody>
        </p:sp>
        <p:sp>
          <p:nvSpPr>
            <p:cNvPr id="62" name="淘宝网Chenying0907出品 10"/>
            <p:cNvSpPr>
              <a:spLocks noEditPoints="1"/>
            </p:cNvSpPr>
            <p:nvPr/>
          </p:nvSpPr>
          <p:spPr bwMode="auto">
            <a:xfrm>
              <a:off x="6602606" y="878425"/>
              <a:ext cx="706229" cy="373412"/>
            </a:xfrm>
            <a:custGeom>
              <a:avLst/>
              <a:gdLst>
                <a:gd name="T0" fmla="*/ 699 w 817"/>
                <a:gd name="T1" fmla="*/ 406 h 432"/>
                <a:gd name="T2" fmla="*/ 692 w 817"/>
                <a:gd name="T3" fmla="*/ 380 h 432"/>
                <a:gd name="T4" fmla="*/ 718 w 817"/>
                <a:gd name="T5" fmla="*/ 373 h 432"/>
                <a:gd name="T6" fmla="*/ 755 w 817"/>
                <a:gd name="T7" fmla="*/ 394 h 432"/>
                <a:gd name="T8" fmla="*/ 762 w 817"/>
                <a:gd name="T9" fmla="*/ 420 h 432"/>
                <a:gd name="T10" fmla="*/ 736 w 817"/>
                <a:gd name="T11" fmla="*/ 427 h 432"/>
                <a:gd name="T12" fmla="*/ 699 w 817"/>
                <a:gd name="T13" fmla="*/ 406 h 432"/>
                <a:gd name="T14" fmla="*/ 718 w 817"/>
                <a:gd name="T15" fmla="*/ 59 h 432"/>
                <a:gd name="T16" fmla="*/ 692 w 817"/>
                <a:gd name="T17" fmla="*/ 52 h 432"/>
                <a:gd name="T18" fmla="*/ 699 w 817"/>
                <a:gd name="T19" fmla="*/ 26 h 432"/>
                <a:gd name="T20" fmla="*/ 736 w 817"/>
                <a:gd name="T21" fmla="*/ 5 h 432"/>
                <a:gd name="T22" fmla="*/ 762 w 817"/>
                <a:gd name="T23" fmla="*/ 12 h 432"/>
                <a:gd name="T24" fmla="*/ 755 w 817"/>
                <a:gd name="T25" fmla="*/ 38 h 432"/>
                <a:gd name="T26" fmla="*/ 718 w 817"/>
                <a:gd name="T27" fmla="*/ 59 h 432"/>
                <a:gd name="T28" fmla="*/ 755 w 817"/>
                <a:gd name="T29" fmla="*/ 235 h 432"/>
                <a:gd name="T30" fmla="*/ 736 w 817"/>
                <a:gd name="T31" fmla="*/ 216 h 432"/>
                <a:gd name="T32" fmla="*/ 755 w 817"/>
                <a:gd name="T33" fmla="*/ 197 h 432"/>
                <a:gd name="T34" fmla="*/ 798 w 817"/>
                <a:gd name="T35" fmla="*/ 197 h 432"/>
                <a:gd name="T36" fmla="*/ 817 w 817"/>
                <a:gd name="T37" fmla="*/ 216 h 432"/>
                <a:gd name="T38" fmla="*/ 798 w 817"/>
                <a:gd name="T39" fmla="*/ 235 h 432"/>
                <a:gd name="T40" fmla="*/ 755 w 817"/>
                <a:gd name="T41" fmla="*/ 235 h 432"/>
                <a:gd name="T42" fmla="*/ 118 w 817"/>
                <a:gd name="T43" fmla="*/ 26 h 432"/>
                <a:gd name="T44" fmla="*/ 124 w 817"/>
                <a:gd name="T45" fmla="*/ 52 h 432"/>
                <a:gd name="T46" fmla="*/ 98 w 817"/>
                <a:gd name="T47" fmla="*/ 59 h 432"/>
                <a:gd name="T48" fmla="*/ 62 w 817"/>
                <a:gd name="T49" fmla="*/ 38 h 432"/>
                <a:gd name="T50" fmla="*/ 55 w 817"/>
                <a:gd name="T51" fmla="*/ 12 h 432"/>
                <a:gd name="T52" fmla="*/ 81 w 817"/>
                <a:gd name="T53" fmla="*/ 5 h 432"/>
                <a:gd name="T54" fmla="*/ 118 w 817"/>
                <a:gd name="T55" fmla="*/ 26 h 432"/>
                <a:gd name="T56" fmla="*/ 98 w 817"/>
                <a:gd name="T57" fmla="*/ 373 h 432"/>
                <a:gd name="T58" fmla="*/ 124 w 817"/>
                <a:gd name="T59" fmla="*/ 380 h 432"/>
                <a:gd name="T60" fmla="*/ 118 w 817"/>
                <a:gd name="T61" fmla="*/ 406 h 432"/>
                <a:gd name="T62" fmla="*/ 81 w 817"/>
                <a:gd name="T63" fmla="*/ 427 h 432"/>
                <a:gd name="T64" fmla="*/ 55 w 817"/>
                <a:gd name="T65" fmla="*/ 420 h 432"/>
                <a:gd name="T66" fmla="*/ 62 w 817"/>
                <a:gd name="T67" fmla="*/ 394 h 432"/>
                <a:gd name="T68" fmla="*/ 98 w 817"/>
                <a:gd name="T69" fmla="*/ 373 h 432"/>
                <a:gd name="T70" fmla="*/ 62 w 817"/>
                <a:gd name="T71" fmla="*/ 197 h 432"/>
                <a:gd name="T72" fmla="*/ 81 w 817"/>
                <a:gd name="T73" fmla="*/ 216 h 432"/>
                <a:gd name="T74" fmla="*/ 62 w 817"/>
                <a:gd name="T75" fmla="*/ 235 h 432"/>
                <a:gd name="T76" fmla="*/ 19 w 817"/>
                <a:gd name="T77" fmla="*/ 235 h 432"/>
                <a:gd name="T78" fmla="*/ 0 w 817"/>
                <a:gd name="T79" fmla="*/ 216 h 432"/>
                <a:gd name="T80" fmla="*/ 19 w 817"/>
                <a:gd name="T81" fmla="*/ 197 h 432"/>
                <a:gd name="T82" fmla="*/ 62 w 817"/>
                <a:gd name="T83" fmla="*/ 1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17" h="432">
                  <a:moveTo>
                    <a:pt x="699" y="406"/>
                  </a:moveTo>
                  <a:cubicBezTo>
                    <a:pt x="690" y="401"/>
                    <a:pt x="687" y="389"/>
                    <a:pt x="692" y="380"/>
                  </a:cubicBezTo>
                  <a:cubicBezTo>
                    <a:pt x="698" y="371"/>
                    <a:pt x="709" y="368"/>
                    <a:pt x="718" y="373"/>
                  </a:cubicBezTo>
                  <a:cubicBezTo>
                    <a:pt x="755" y="394"/>
                    <a:pt x="755" y="394"/>
                    <a:pt x="755" y="394"/>
                  </a:cubicBezTo>
                  <a:cubicBezTo>
                    <a:pt x="764" y="399"/>
                    <a:pt x="767" y="411"/>
                    <a:pt x="762" y="420"/>
                  </a:cubicBezTo>
                  <a:cubicBezTo>
                    <a:pt x="757" y="429"/>
                    <a:pt x="745" y="432"/>
                    <a:pt x="736" y="427"/>
                  </a:cubicBezTo>
                  <a:cubicBezTo>
                    <a:pt x="699" y="406"/>
                    <a:pt x="699" y="406"/>
                    <a:pt x="699" y="406"/>
                  </a:cubicBezTo>
                  <a:close/>
                  <a:moveTo>
                    <a:pt x="718" y="59"/>
                  </a:moveTo>
                  <a:cubicBezTo>
                    <a:pt x="709" y="64"/>
                    <a:pt x="698" y="61"/>
                    <a:pt x="692" y="52"/>
                  </a:cubicBezTo>
                  <a:cubicBezTo>
                    <a:pt x="687" y="43"/>
                    <a:pt x="690" y="31"/>
                    <a:pt x="699" y="26"/>
                  </a:cubicBezTo>
                  <a:cubicBezTo>
                    <a:pt x="736" y="5"/>
                    <a:pt x="736" y="5"/>
                    <a:pt x="736" y="5"/>
                  </a:cubicBezTo>
                  <a:cubicBezTo>
                    <a:pt x="745" y="0"/>
                    <a:pt x="757" y="3"/>
                    <a:pt x="762" y="12"/>
                  </a:cubicBezTo>
                  <a:cubicBezTo>
                    <a:pt x="767" y="21"/>
                    <a:pt x="764" y="32"/>
                    <a:pt x="755" y="38"/>
                  </a:cubicBezTo>
                  <a:cubicBezTo>
                    <a:pt x="718" y="59"/>
                    <a:pt x="718" y="59"/>
                    <a:pt x="718" y="59"/>
                  </a:cubicBezTo>
                  <a:close/>
                  <a:moveTo>
                    <a:pt x="755" y="235"/>
                  </a:moveTo>
                  <a:cubicBezTo>
                    <a:pt x="745" y="235"/>
                    <a:pt x="736" y="226"/>
                    <a:pt x="736" y="216"/>
                  </a:cubicBezTo>
                  <a:cubicBezTo>
                    <a:pt x="736" y="205"/>
                    <a:pt x="745" y="197"/>
                    <a:pt x="755" y="197"/>
                  </a:cubicBezTo>
                  <a:cubicBezTo>
                    <a:pt x="798" y="197"/>
                    <a:pt x="798" y="197"/>
                    <a:pt x="798" y="197"/>
                  </a:cubicBezTo>
                  <a:cubicBezTo>
                    <a:pt x="808" y="197"/>
                    <a:pt x="817" y="205"/>
                    <a:pt x="817" y="216"/>
                  </a:cubicBezTo>
                  <a:cubicBezTo>
                    <a:pt x="817" y="226"/>
                    <a:pt x="808" y="235"/>
                    <a:pt x="798" y="235"/>
                  </a:cubicBezTo>
                  <a:cubicBezTo>
                    <a:pt x="755" y="235"/>
                    <a:pt x="755" y="235"/>
                    <a:pt x="755" y="235"/>
                  </a:cubicBezTo>
                  <a:close/>
                  <a:moveTo>
                    <a:pt x="118" y="26"/>
                  </a:moveTo>
                  <a:cubicBezTo>
                    <a:pt x="127" y="31"/>
                    <a:pt x="130" y="43"/>
                    <a:pt x="124" y="52"/>
                  </a:cubicBezTo>
                  <a:cubicBezTo>
                    <a:pt x="119" y="61"/>
                    <a:pt x="108" y="64"/>
                    <a:pt x="98" y="59"/>
                  </a:cubicBezTo>
                  <a:cubicBezTo>
                    <a:pt x="62" y="38"/>
                    <a:pt x="62" y="38"/>
                    <a:pt x="62" y="38"/>
                  </a:cubicBezTo>
                  <a:cubicBezTo>
                    <a:pt x="53" y="32"/>
                    <a:pt x="49" y="21"/>
                    <a:pt x="55" y="12"/>
                  </a:cubicBezTo>
                  <a:cubicBezTo>
                    <a:pt x="60" y="3"/>
                    <a:pt x="72" y="0"/>
                    <a:pt x="81" y="5"/>
                  </a:cubicBezTo>
                  <a:cubicBezTo>
                    <a:pt x="118" y="26"/>
                    <a:pt x="118" y="26"/>
                    <a:pt x="118" y="26"/>
                  </a:cubicBezTo>
                  <a:close/>
                  <a:moveTo>
                    <a:pt x="98" y="373"/>
                  </a:moveTo>
                  <a:cubicBezTo>
                    <a:pt x="108" y="368"/>
                    <a:pt x="119" y="371"/>
                    <a:pt x="124" y="380"/>
                  </a:cubicBezTo>
                  <a:cubicBezTo>
                    <a:pt x="130" y="389"/>
                    <a:pt x="127" y="401"/>
                    <a:pt x="118" y="406"/>
                  </a:cubicBezTo>
                  <a:cubicBezTo>
                    <a:pt x="81" y="427"/>
                    <a:pt x="81" y="427"/>
                    <a:pt x="81" y="427"/>
                  </a:cubicBezTo>
                  <a:cubicBezTo>
                    <a:pt x="72" y="432"/>
                    <a:pt x="60" y="429"/>
                    <a:pt x="55" y="420"/>
                  </a:cubicBezTo>
                  <a:cubicBezTo>
                    <a:pt x="49" y="411"/>
                    <a:pt x="53" y="399"/>
                    <a:pt x="62" y="394"/>
                  </a:cubicBezTo>
                  <a:cubicBezTo>
                    <a:pt x="98" y="373"/>
                    <a:pt x="98" y="373"/>
                    <a:pt x="98" y="373"/>
                  </a:cubicBezTo>
                  <a:close/>
                  <a:moveTo>
                    <a:pt x="62" y="197"/>
                  </a:moveTo>
                  <a:cubicBezTo>
                    <a:pt x="72" y="197"/>
                    <a:pt x="81" y="205"/>
                    <a:pt x="81" y="216"/>
                  </a:cubicBezTo>
                  <a:cubicBezTo>
                    <a:pt x="81" y="226"/>
                    <a:pt x="72" y="235"/>
                    <a:pt x="62" y="235"/>
                  </a:cubicBezTo>
                  <a:cubicBezTo>
                    <a:pt x="19" y="235"/>
                    <a:pt x="19" y="235"/>
                    <a:pt x="19" y="235"/>
                  </a:cubicBezTo>
                  <a:cubicBezTo>
                    <a:pt x="9" y="235"/>
                    <a:pt x="0" y="226"/>
                    <a:pt x="0" y="216"/>
                  </a:cubicBezTo>
                  <a:cubicBezTo>
                    <a:pt x="0" y="205"/>
                    <a:pt x="9" y="197"/>
                    <a:pt x="19" y="197"/>
                  </a:cubicBezTo>
                  <a:cubicBezTo>
                    <a:pt x="62" y="197"/>
                    <a:pt x="62" y="197"/>
                    <a:pt x="62" y="197"/>
                  </a:cubicBezTo>
                  <a:close/>
                </a:path>
              </a:pathLst>
            </a:custGeom>
            <a:grpFill/>
            <a:ln>
              <a:noFill/>
            </a:ln>
          </p:spPr>
          <p:txBody>
            <a:bodyPr/>
            <a:p>
              <a:pPr>
                <a:defRPr/>
              </a:pPr>
              <a:endParaRPr lang="zh-CN" altLang="en-US" dirty="0">
                <a:latin typeface="+mn-lt"/>
                <a:ea typeface="+mn-ea"/>
              </a:endParaRPr>
            </a:p>
          </p:txBody>
        </p:sp>
        <p:sp>
          <p:nvSpPr>
            <p:cNvPr id="63" name="淘宝网Chenying0907出品 11"/>
            <p:cNvSpPr/>
            <p:nvPr/>
          </p:nvSpPr>
          <p:spPr bwMode="auto">
            <a:xfrm>
              <a:off x="6829360" y="958521"/>
              <a:ext cx="253087" cy="253452"/>
            </a:xfrm>
            <a:custGeom>
              <a:avLst/>
              <a:gdLst>
                <a:gd name="T0" fmla="*/ 3 w 293"/>
                <a:gd name="T1" fmla="*/ 38 h 293"/>
                <a:gd name="T2" fmla="*/ 16 w 293"/>
                <a:gd name="T3" fmla="*/ 15 h 293"/>
                <a:gd name="T4" fmla="*/ 39 w 293"/>
                <a:gd name="T5" fmla="*/ 28 h 293"/>
                <a:gd name="T6" fmla="*/ 50 w 293"/>
                <a:gd name="T7" fmla="*/ 65 h 293"/>
                <a:gd name="T8" fmla="*/ 91 w 293"/>
                <a:gd name="T9" fmla="*/ 53 h 293"/>
                <a:gd name="T10" fmla="*/ 91 w 293"/>
                <a:gd name="T11" fmla="*/ 53 h 293"/>
                <a:gd name="T12" fmla="*/ 127 w 293"/>
                <a:gd name="T13" fmla="*/ 48 h 293"/>
                <a:gd name="T14" fmla="*/ 127 w 293"/>
                <a:gd name="T15" fmla="*/ 19 h 293"/>
                <a:gd name="T16" fmla="*/ 146 w 293"/>
                <a:gd name="T17" fmla="*/ 0 h 293"/>
                <a:gd name="T18" fmla="*/ 165 w 293"/>
                <a:gd name="T19" fmla="*/ 19 h 293"/>
                <a:gd name="T20" fmla="*/ 165 w 293"/>
                <a:gd name="T21" fmla="*/ 48 h 293"/>
                <a:gd name="T22" fmla="*/ 202 w 293"/>
                <a:gd name="T23" fmla="*/ 53 h 293"/>
                <a:gd name="T24" fmla="*/ 202 w 293"/>
                <a:gd name="T25" fmla="*/ 53 h 293"/>
                <a:gd name="T26" fmla="*/ 202 w 293"/>
                <a:gd name="T27" fmla="*/ 53 h 293"/>
                <a:gd name="T28" fmla="*/ 242 w 293"/>
                <a:gd name="T29" fmla="*/ 65 h 293"/>
                <a:gd name="T30" fmla="*/ 253 w 293"/>
                <a:gd name="T31" fmla="*/ 28 h 293"/>
                <a:gd name="T32" fmla="*/ 277 w 293"/>
                <a:gd name="T33" fmla="*/ 15 h 293"/>
                <a:gd name="T34" fmla="*/ 290 w 293"/>
                <a:gd name="T35" fmla="*/ 38 h 293"/>
                <a:gd name="T36" fmla="*/ 220 w 293"/>
                <a:gd name="T37" fmla="*/ 278 h 293"/>
                <a:gd name="T38" fmla="*/ 196 w 293"/>
                <a:gd name="T39" fmla="*/ 290 h 293"/>
                <a:gd name="T40" fmla="*/ 183 w 293"/>
                <a:gd name="T41" fmla="*/ 267 h 293"/>
                <a:gd name="T42" fmla="*/ 232 w 293"/>
                <a:gd name="T43" fmla="*/ 102 h 293"/>
                <a:gd name="T44" fmla="*/ 194 w 293"/>
                <a:gd name="T45" fmla="*/ 90 h 293"/>
                <a:gd name="T46" fmla="*/ 194 w 293"/>
                <a:gd name="T47" fmla="*/ 90 h 293"/>
                <a:gd name="T48" fmla="*/ 165 w 293"/>
                <a:gd name="T49" fmla="*/ 86 h 293"/>
                <a:gd name="T50" fmla="*/ 165 w 293"/>
                <a:gd name="T51" fmla="*/ 132 h 293"/>
                <a:gd name="T52" fmla="*/ 146 w 293"/>
                <a:gd name="T53" fmla="*/ 151 h 293"/>
                <a:gd name="T54" fmla="*/ 127 w 293"/>
                <a:gd name="T55" fmla="*/ 132 h 293"/>
                <a:gd name="T56" fmla="*/ 127 w 293"/>
                <a:gd name="T57" fmla="*/ 86 h 293"/>
                <a:gd name="T58" fmla="*/ 99 w 293"/>
                <a:gd name="T59" fmla="*/ 90 h 293"/>
                <a:gd name="T60" fmla="*/ 99 w 293"/>
                <a:gd name="T61" fmla="*/ 90 h 293"/>
                <a:gd name="T62" fmla="*/ 61 w 293"/>
                <a:gd name="T63" fmla="*/ 102 h 293"/>
                <a:gd name="T64" fmla="*/ 109 w 293"/>
                <a:gd name="T65" fmla="*/ 267 h 293"/>
                <a:gd name="T66" fmla="*/ 96 w 293"/>
                <a:gd name="T67" fmla="*/ 290 h 293"/>
                <a:gd name="T68" fmla="*/ 73 w 293"/>
                <a:gd name="T69" fmla="*/ 278 h 293"/>
                <a:gd name="T70" fmla="*/ 3 w 293"/>
                <a:gd name="T71" fmla="*/ 38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3" h="293">
                  <a:moveTo>
                    <a:pt x="3" y="38"/>
                  </a:moveTo>
                  <a:cubicBezTo>
                    <a:pt x="0" y="28"/>
                    <a:pt x="6" y="18"/>
                    <a:pt x="16" y="15"/>
                  </a:cubicBezTo>
                  <a:cubicBezTo>
                    <a:pt x="26" y="12"/>
                    <a:pt x="37" y="18"/>
                    <a:pt x="39" y="28"/>
                  </a:cubicBezTo>
                  <a:cubicBezTo>
                    <a:pt x="50" y="65"/>
                    <a:pt x="50" y="65"/>
                    <a:pt x="50" y="65"/>
                  </a:cubicBezTo>
                  <a:cubicBezTo>
                    <a:pt x="63" y="60"/>
                    <a:pt x="77" y="56"/>
                    <a:pt x="91" y="53"/>
                  </a:cubicBezTo>
                  <a:cubicBezTo>
                    <a:pt x="91" y="53"/>
                    <a:pt x="91" y="53"/>
                    <a:pt x="91" y="53"/>
                  </a:cubicBezTo>
                  <a:cubicBezTo>
                    <a:pt x="103" y="50"/>
                    <a:pt x="115" y="49"/>
                    <a:pt x="127" y="48"/>
                  </a:cubicBezTo>
                  <a:cubicBezTo>
                    <a:pt x="127" y="19"/>
                    <a:pt x="127" y="19"/>
                    <a:pt x="127" y="19"/>
                  </a:cubicBezTo>
                  <a:cubicBezTo>
                    <a:pt x="127" y="8"/>
                    <a:pt x="136" y="0"/>
                    <a:pt x="146" y="0"/>
                  </a:cubicBezTo>
                  <a:cubicBezTo>
                    <a:pt x="157" y="0"/>
                    <a:pt x="165" y="8"/>
                    <a:pt x="165" y="19"/>
                  </a:cubicBezTo>
                  <a:cubicBezTo>
                    <a:pt x="165" y="48"/>
                    <a:pt x="165" y="48"/>
                    <a:pt x="165" y="48"/>
                  </a:cubicBezTo>
                  <a:cubicBezTo>
                    <a:pt x="178" y="49"/>
                    <a:pt x="190" y="50"/>
                    <a:pt x="202" y="53"/>
                  </a:cubicBezTo>
                  <a:cubicBezTo>
                    <a:pt x="202" y="53"/>
                    <a:pt x="202" y="53"/>
                    <a:pt x="202" y="53"/>
                  </a:cubicBezTo>
                  <a:cubicBezTo>
                    <a:pt x="202" y="53"/>
                    <a:pt x="202" y="53"/>
                    <a:pt x="202" y="53"/>
                  </a:cubicBezTo>
                  <a:cubicBezTo>
                    <a:pt x="216" y="56"/>
                    <a:pt x="229" y="60"/>
                    <a:pt x="242" y="65"/>
                  </a:cubicBezTo>
                  <a:cubicBezTo>
                    <a:pt x="253" y="28"/>
                    <a:pt x="253" y="28"/>
                    <a:pt x="253" y="28"/>
                  </a:cubicBezTo>
                  <a:cubicBezTo>
                    <a:pt x="256" y="18"/>
                    <a:pt x="267" y="12"/>
                    <a:pt x="277" y="15"/>
                  </a:cubicBezTo>
                  <a:cubicBezTo>
                    <a:pt x="287" y="18"/>
                    <a:pt x="293" y="28"/>
                    <a:pt x="290" y="38"/>
                  </a:cubicBezTo>
                  <a:cubicBezTo>
                    <a:pt x="220" y="278"/>
                    <a:pt x="220" y="278"/>
                    <a:pt x="220" y="278"/>
                  </a:cubicBezTo>
                  <a:cubicBezTo>
                    <a:pt x="217" y="288"/>
                    <a:pt x="206" y="293"/>
                    <a:pt x="196" y="290"/>
                  </a:cubicBezTo>
                  <a:cubicBezTo>
                    <a:pt x="186" y="288"/>
                    <a:pt x="180" y="277"/>
                    <a:pt x="183" y="267"/>
                  </a:cubicBezTo>
                  <a:cubicBezTo>
                    <a:pt x="232" y="102"/>
                    <a:pt x="232" y="102"/>
                    <a:pt x="232" y="102"/>
                  </a:cubicBezTo>
                  <a:cubicBezTo>
                    <a:pt x="220" y="97"/>
                    <a:pt x="207" y="93"/>
                    <a:pt x="194" y="90"/>
                  </a:cubicBezTo>
                  <a:cubicBezTo>
                    <a:pt x="194" y="90"/>
                    <a:pt x="194" y="90"/>
                    <a:pt x="194" y="90"/>
                  </a:cubicBezTo>
                  <a:cubicBezTo>
                    <a:pt x="185" y="88"/>
                    <a:pt x="175" y="87"/>
                    <a:pt x="165" y="86"/>
                  </a:cubicBezTo>
                  <a:cubicBezTo>
                    <a:pt x="165" y="132"/>
                    <a:pt x="165" y="132"/>
                    <a:pt x="165" y="132"/>
                  </a:cubicBezTo>
                  <a:cubicBezTo>
                    <a:pt x="165" y="143"/>
                    <a:pt x="157" y="151"/>
                    <a:pt x="146" y="151"/>
                  </a:cubicBezTo>
                  <a:cubicBezTo>
                    <a:pt x="136" y="151"/>
                    <a:pt x="127" y="143"/>
                    <a:pt x="127" y="132"/>
                  </a:cubicBezTo>
                  <a:cubicBezTo>
                    <a:pt x="127" y="86"/>
                    <a:pt x="127" y="86"/>
                    <a:pt x="127" y="86"/>
                  </a:cubicBezTo>
                  <a:cubicBezTo>
                    <a:pt x="118" y="87"/>
                    <a:pt x="108" y="88"/>
                    <a:pt x="99" y="90"/>
                  </a:cubicBezTo>
                  <a:cubicBezTo>
                    <a:pt x="99" y="90"/>
                    <a:pt x="99" y="90"/>
                    <a:pt x="99" y="90"/>
                  </a:cubicBezTo>
                  <a:cubicBezTo>
                    <a:pt x="85" y="93"/>
                    <a:pt x="73" y="97"/>
                    <a:pt x="61" y="102"/>
                  </a:cubicBezTo>
                  <a:cubicBezTo>
                    <a:pt x="109" y="267"/>
                    <a:pt x="109" y="267"/>
                    <a:pt x="109" y="267"/>
                  </a:cubicBezTo>
                  <a:cubicBezTo>
                    <a:pt x="112" y="277"/>
                    <a:pt x="106" y="288"/>
                    <a:pt x="96" y="290"/>
                  </a:cubicBezTo>
                  <a:cubicBezTo>
                    <a:pt x="86" y="293"/>
                    <a:pt x="76" y="288"/>
                    <a:pt x="73" y="278"/>
                  </a:cubicBezTo>
                  <a:cubicBezTo>
                    <a:pt x="3" y="38"/>
                    <a:pt x="3" y="38"/>
                    <a:pt x="3" y="38"/>
                  </a:cubicBezTo>
                  <a:close/>
                </a:path>
              </a:pathLst>
            </a:custGeom>
            <a:grpFill/>
            <a:ln>
              <a:noFill/>
            </a:ln>
          </p:spPr>
          <p:txBody>
            <a:bodyPr/>
            <a:p>
              <a:pPr>
                <a:defRPr/>
              </a:pPr>
              <a:endParaRPr lang="zh-CN" altLang="en-US" dirty="0">
                <a:latin typeface="+mn-lt"/>
                <a:ea typeface="+mn-ea"/>
              </a:endParaRPr>
            </a:p>
          </p:txBody>
        </p:sp>
      </p:grpSp>
      <p:grpSp>
        <p:nvGrpSpPr>
          <p:cNvPr id="64" name="淘宝网Chenying0907出品 60"/>
          <p:cNvGrpSpPr/>
          <p:nvPr/>
        </p:nvGrpSpPr>
        <p:grpSpPr bwMode="auto">
          <a:xfrm>
            <a:off x="3975100" y="2994025"/>
            <a:ext cx="833755" cy="738505"/>
            <a:chOff x="3295850" y="2263222"/>
            <a:chExt cx="2643765" cy="2343151"/>
          </a:xfrm>
          <a:solidFill>
            <a:srgbClr val="1F84BE"/>
          </a:solidFill>
        </p:grpSpPr>
        <p:sp>
          <p:nvSpPr>
            <p:cNvPr id="65" name="淘宝网Chenying0907出品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p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a:p>
              <a:pPr>
                <a:defRPr/>
              </a:pPr>
              <a:endParaRPr lang="zh-CN" altLang="en-US" dirty="0">
                <a:solidFill>
                  <a:prstClr val="black"/>
                </a:solidFill>
                <a:latin typeface="+mn-lt"/>
                <a:ea typeface="+mn-ea"/>
              </a:endParaRPr>
            </a:p>
          </p:txBody>
        </p:sp>
        <p:sp>
          <p:nvSpPr>
            <p:cNvPr id="66" name="淘宝网Chenying0907出品 5"/>
            <p:cNvSpPr/>
            <p:nvPr/>
          </p:nvSpPr>
          <p:spPr bwMode="auto">
            <a:xfrm rot="10800000">
              <a:off x="3589200" y="2523974"/>
              <a:ext cx="2057066" cy="18216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pFill/>
            <a:ln w="25400">
              <a:noFill/>
            </a:ln>
            <a:effectLst>
              <a:outerShdw blurRad="254000" dist="114300" dir="2700000" algn="tl" rotWithShape="0">
                <a:prstClr val="black">
                  <a:alpha val="25000"/>
                </a:prstClr>
              </a:outerShdw>
            </a:effectLst>
          </p:spPr>
          <p:txBody>
            <a:bodyPr/>
            <a:p>
              <a:pPr>
                <a:defRPr/>
              </a:pPr>
              <a:endParaRPr lang="zh-CN" altLang="en-US" dirty="0">
                <a:solidFill>
                  <a:prstClr val="black"/>
                </a:solidFill>
                <a:latin typeface="+mn-lt"/>
                <a:ea typeface="+mn-ea"/>
              </a:endParaRPr>
            </a:p>
          </p:txBody>
        </p:sp>
      </p:grpSp>
      <p:grpSp>
        <p:nvGrpSpPr>
          <p:cNvPr id="67" name="淘宝网Chenying0907出品 66"/>
          <p:cNvGrpSpPr/>
          <p:nvPr/>
        </p:nvGrpSpPr>
        <p:grpSpPr>
          <a:xfrm>
            <a:off x="4213543" y="3192780"/>
            <a:ext cx="356870" cy="340995"/>
            <a:chOff x="6602606" y="810033"/>
            <a:chExt cx="706229" cy="703668"/>
          </a:xfrm>
          <a:solidFill>
            <a:schemeClr val="bg1"/>
          </a:solidFill>
        </p:grpSpPr>
        <p:sp>
          <p:nvSpPr>
            <p:cNvPr id="68" name="淘宝网Chenying0907出品 9"/>
            <p:cNvSpPr>
              <a:spLocks noEditPoints="1"/>
            </p:cNvSpPr>
            <p:nvPr/>
          </p:nvSpPr>
          <p:spPr bwMode="auto">
            <a:xfrm>
              <a:off x="6697696" y="810033"/>
              <a:ext cx="516048" cy="703668"/>
            </a:xfrm>
            <a:custGeom>
              <a:avLst/>
              <a:gdLst>
                <a:gd name="T0" fmla="*/ 222 w 597"/>
                <a:gd name="T1" fmla="*/ 575 h 814"/>
                <a:gd name="T2" fmla="*/ 253 w 597"/>
                <a:gd name="T3" fmla="*/ 598 h 814"/>
                <a:gd name="T4" fmla="*/ 344 w 597"/>
                <a:gd name="T5" fmla="*/ 598 h 814"/>
                <a:gd name="T6" fmla="*/ 375 w 597"/>
                <a:gd name="T7" fmla="*/ 575 h 814"/>
                <a:gd name="T8" fmla="*/ 414 w 597"/>
                <a:gd name="T9" fmla="*/ 509 h 814"/>
                <a:gd name="T10" fmla="*/ 539 w 597"/>
                <a:gd name="T11" fmla="*/ 298 h 814"/>
                <a:gd name="T12" fmla="*/ 298 w 597"/>
                <a:gd name="T13" fmla="*/ 57 h 814"/>
                <a:gd name="T14" fmla="*/ 57 w 597"/>
                <a:gd name="T15" fmla="*/ 298 h 814"/>
                <a:gd name="T16" fmla="*/ 183 w 597"/>
                <a:gd name="T17" fmla="*/ 509 h 814"/>
                <a:gd name="T18" fmla="*/ 222 w 597"/>
                <a:gd name="T19" fmla="*/ 575 h 814"/>
                <a:gd name="T20" fmla="*/ 354 w 597"/>
                <a:gd name="T21" fmla="*/ 782 h 814"/>
                <a:gd name="T22" fmla="*/ 314 w 597"/>
                <a:gd name="T23" fmla="*/ 814 h 814"/>
                <a:gd name="T24" fmla="*/ 282 w 597"/>
                <a:gd name="T25" fmla="*/ 814 h 814"/>
                <a:gd name="T26" fmla="*/ 242 w 597"/>
                <a:gd name="T27" fmla="*/ 782 h 814"/>
                <a:gd name="T28" fmla="*/ 226 w 597"/>
                <a:gd name="T29" fmla="*/ 782 h 814"/>
                <a:gd name="T30" fmla="*/ 165 w 597"/>
                <a:gd name="T31" fmla="*/ 722 h 814"/>
                <a:gd name="T32" fmla="*/ 165 w 597"/>
                <a:gd name="T33" fmla="*/ 576 h 814"/>
                <a:gd name="T34" fmla="*/ 155 w 597"/>
                <a:gd name="T35" fmla="*/ 559 h 814"/>
                <a:gd name="T36" fmla="*/ 0 w 597"/>
                <a:gd name="T37" fmla="*/ 298 h 814"/>
                <a:gd name="T38" fmla="*/ 298 w 597"/>
                <a:gd name="T39" fmla="*/ 0 h 814"/>
                <a:gd name="T40" fmla="*/ 597 w 597"/>
                <a:gd name="T41" fmla="*/ 298 h 814"/>
                <a:gd name="T42" fmla="*/ 441 w 597"/>
                <a:gd name="T43" fmla="*/ 559 h 814"/>
                <a:gd name="T44" fmla="*/ 431 w 597"/>
                <a:gd name="T45" fmla="*/ 576 h 814"/>
                <a:gd name="T46" fmla="*/ 432 w 597"/>
                <a:gd name="T47" fmla="*/ 722 h 814"/>
                <a:gd name="T48" fmla="*/ 371 w 597"/>
                <a:gd name="T49" fmla="*/ 782 h 814"/>
                <a:gd name="T50" fmla="*/ 354 w 597"/>
                <a:gd name="T51" fmla="*/ 782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7" h="814">
                  <a:moveTo>
                    <a:pt x="222" y="575"/>
                  </a:moveTo>
                  <a:cubicBezTo>
                    <a:pt x="224" y="589"/>
                    <a:pt x="238" y="598"/>
                    <a:pt x="253" y="598"/>
                  </a:cubicBezTo>
                  <a:cubicBezTo>
                    <a:pt x="344" y="598"/>
                    <a:pt x="344" y="598"/>
                    <a:pt x="344" y="598"/>
                  </a:cubicBezTo>
                  <a:cubicBezTo>
                    <a:pt x="358" y="598"/>
                    <a:pt x="373" y="589"/>
                    <a:pt x="375" y="575"/>
                  </a:cubicBezTo>
                  <a:cubicBezTo>
                    <a:pt x="377" y="547"/>
                    <a:pt x="390" y="523"/>
                    <a:pt x="414" y="509"/>
                  </a:cubicBezTo>
                  <a:cubicBezTo>
                    <a:pt x="491" y="467"/>
                    <a:pt x="539" y="386"/>
                    <a:pt x="539" y="298"/>
                  </a:cubicBezTo>
                  <a:cubicBezTo>
                    <a:pt x="539" y="165"/>
                    <a:pt x="431" y="57"/>
                    <a:pt x="298" y="57"/>
                  </a:cubicBezTo>
                  <a:cubicBezTo>
                    <a:pt x="165" y="57"/>
                    <a:pt x="57" y="165"/>
                    <a:pt x="57" y="298"/>
                  </a:cubicBezTo>
                  <a:cubicBezTo>
                    <a:pt x="57" y="386"/>
                    <a:pt x="105" y="467"/>
                    <a:pt x="183" y="509"/>
                  </a:cubicBezTo>
                  <a:cubicBezTo>
                    <a:pt x="207" y="523"/>
                    <a:pt x="219" y="547"/>
                    <a:pt x="222" y="575"/>
                  </a:cubicBezTo>
                  <a:close/>
                  <a:moveTo>
                    <a:pt x="354" y="782"/>
                  </a:moveTo>
                  <a:cubicBezTo>
                    <a:pt x="350" y="800"/>
                    <a:pt x="334" y="814"/>
                    <a:pt x="314" y="814"/>
                  </a:cubicBezTo>
                  <a:cubicBezTo>
                    <a:pt x="282" y="814"/>
                    <a:pt x="282" y="814"/>
                    <a:pt x="282" y="814"/>
                  </a:cubicBezTo>
                  <a:cubicBezTo>
                    <a:pt x="263" y="814"/>
                    <a:pt x="247" y="800"/>
                    <a:pt x="242" y="782"/>
                  </a:cubicBezTo>
                  <a:cubicBezTo>
                    <a:pt x="226" y="782"/>
                    <a:pt x="226" y="782"/>
                    <a:pt x="226" y="782"/>
                  </a:cubicBezTo>
                  <a:cubicBezTo>
                    <a:pt x="193" y="782"/>
                    <a:pt x="165" y="755"/>
                    <a:pt x="165" y="722"/>
                  </a:cubicBezTo>
                  <a:cubicBezTo>
                    <a:pt x="165" y="576"/>
                    <a:pt x="165" y="576"/>
                    <a:pt x="165" y="576"/>
                  </a:cubicBezTo>
                  <a:cubicBezTo>
                    <a:pt x="165" y="569"/>
                    <a:pt x="162" y="563"/>
                    <a:pt x="155" y="559"/>
                  </a:cubicBezTo>
                  <a:cubicBezTo>
                    <a:pt x="60" y="507"/>
                    <a:pt x="0" y="407"/>
                    <a:pt x="0" y="298"/>
                  </a:cubicBezTo>
                  <a:cubicBezTo>
                    <a:pt x="0" y="133"/>
                    <a:pt x="134" y="0"/>
                    <a:pt x="298" y="0"/>
                  </a:cubicBezTo>
                  <a:cubicBezTo>
                    <a:pt x="463" y="0"/>
                    <a:pt x="597" y="133"/>
                    <a:pt x="597" y="298"/>
                  </a:cubicBezTo>
                  <a:cubicBezTo>
                    <a:pt x="597" y="407"/>
                    <a:pt x="537" y="507"/>
                    <a:pt x="441" y="559"/>
                  </a:cubicBezTo>
                  <a:cubicBezTo>
                    <a:pt x="435" y="563"/>
                    <a:pt x="431" y="569"/>
                    <a:pt x="431" y="576"/>
                  </a:cubicBezTo>
                  <a:cubicBezTo>
                    <a:pt x="432" y="722"/>
                    <a:pt x="432" y="722"/>
                    <a:pt x="432" y="722"/>
                  </a:cubicBezTo>
                  <a:cubicBezTo>
                    <a:pt x="432" y="755"/>
                    <a:pt x="404" y="782"/>
                    <a:pt x="371" y="782"/>
                  </a:cubicBezTo>
                  <a:cubicBezTo>
                    <a:pt x="354" y="782"/>
                    <a:pt x="354" y="782"/>
                    <a:pt x="354" y="782"/>
                  </a:cubicBezTo>
                  <a:close/>
                </a:path>
              </a:pathLst>
            </a:custGeom>
            <a:grpFill/>
            <a:ln>
              <a:noFill/>
            </a:ln>
          </p:spPr>
          <p:txBody>
            <a:bodyPr/>
            <a:p>
              <a:pPr>
                <a:defRPr/>
              </a:pPr>
              <a:endParaRPr lang="zh-CN" altLang="en-US" dirty="0">
                <a:latin typeface="+mn-lt"/>
                <a:ea typeface="+mn-ea"/>
              </a:endParaRPr>
            </a:p>
          </p:txBody>
        </p:sp>
        <p:sp>
          <p:nvSpPr>
            <p:cNvPr id="69" name="淘宝网Chenying0907出品 10"/>
            <p:cNvSpPr>
              <a:spLocks noEditPoints="1"/>
            </p:cNvSpPr>
            <p:nvPr/>
          </p:nvSpPr>
          <p:spPr bwMode="auto">
            <a:xfrm>
              <a:off x="6602606" y="878425"/>
              <a:ext cx="706229" cy="373412"/>
            </a:xfrm>
            <a:custGeom>
              <a:avLst/>
              <a:gdLst>
                <a:gd name="T0" fmla="*/ 699 w 817"/>
                <a:gd name="T1" fmla="*/ 406 h 432"/>
                <a:gd name="T2" fmla="*/ 692 w 817"/>
                <a:gd name="T3" fmla="*/ 380 h 432"/>
                <a:gd name="T4" fmla="*/ 718 w 817"/>
                <a:gd name="T5" fmla="*/ 373 h 432"/>
                <a:gd name="T6" fmla="*/ 755 w 817"/>
                <a:gd name="T7" fmla="*/ 394 h 432"/>
                <a:gd name="T8" fmla="*/ 762 w 817"/>
                <a:gd name="T9" fmla="*/ 420 h 432"/>
                <a:gd name="T10" fmla="*/ 736 w 817"/>
                <a:gd name="T11" fmla="*/ 427 h 432"/>
                <a:gd name="T12" fmla="*/ 699 w 817"/>
                <a:gd name="T13" fmla="*/ 406 h 432"/>
                <a:gd name="T14" fmla="*/ 718 w 817"/>
                <a:gd name="T15" fmla="*/ 59 h 432"/>
                <a:gd name="T16" fmla="*/ 692 w 817"/>
                <a:gd name="T17" fmla="*/ 52 h 432"/>
                <a:gd name="T18" fmla="*/ 699 w 817"/>
                <a:gd name="T19" fmla="*/ 26 h 432"/>
                <a:gd name="T20" fmla="*/ 736 w 817"/>
                <a:gd name="T21" fmla="*/ 5 h 432"/>
                <a:gd name="T22" fmla="*/ 762 w 817"/>
                <a:gd name="T23" fmla="*/ 12 h 432"/>
                <a:gd name="T24" fmla="*/ 755 w 817"/>
                <a:gd name="T25" fmla="*/ 38 h 432"/>
                <a:gd name="T26" fmla="*/ 718 w 817"/>
                <a:gd name="T27" fmla="*/ 59 h 432"/>
                <a:gd name="T28" fmla="*/ 755 w 817"/>
                <a:gd name="T29" fmla="*/ 235 h 432"/>
                <a:gd name="T30" fmla="*/ 736 w 817"/>
                <a:gd name="T31" fmla="*/ 216 h 432"/>
                <a:gd name="T32" fmla="*/ 755 w 817"/>
                <a:gd name="T33" fmla="*/ 197 h 432"/>
                <a:gd name="T34" fmla="*/ 798 w 817"/>
                <a:gd name="T35" fmla="*/ 197 h 432"/>
                <a:gd name="T36" fmla="*/ 817 w 817"/>
                <a:gd name="T37" fmla="*/ 216 h 432"/>
                <a:gd name="T38" fmla="*/ 798 w 817"/>
                <a:gd name="T39" fmla="*/ 235 h 432"/>
                <a:gd name="T40" fmla="*/ 755 w 817"/>
                <a:gd name="T41" fmla="*/ 235 h 432"/>
                <a:gd name="T42" fmla="*/ 118 w 817"/>
                <a:gd name="T43" fmla="*/ 26 h 432"/>
                <a:gd name="T44" fmla="*/ 124 w 817"/>
                <a:gd name="T45" fmla="*/ 52 h 432"/>
                <a:gd name="T46" fmla="*/ 98 w 817"/>
                <a:gd name="T47" fmla="*/ 59 h 432"/>
                <a:gd name="T48" fmla="*/ 62 w 817"/>
                <a:gd name="T49" fmla="*/ 38 h 432"/>
                <a:gd name="T50" fmla="*/ 55 w 817"/>
                <a:gd name="T51" fmla="*/ 12 h 432"/>
                <a:gd name="T52" fmla="*/ 81 w 817"/>
                <a:gd name="T53" fmla="*/ 5 h 432"/>
                <a:gd name="T54" fmla="*/ 118 w 817"/>
                <a:gd name="T55" fmla="*/ 26 h 432"/>
                <a:gd name="T56" fmla="*/ 98 w 817"/>
                <a:gd name="T57" fmla="*/ 373 h 432"/>
                <a:gd name="T58" fmla="*/ 124 w 817"/>
                <a:gd name="T59" fmla="*/ 380 h 432"/>
                <a:gd name="T60" fmla="*/ 118 w 817"/>
                <a:gd name="T61" fmla="*/ 406 h 432"/>
                <a:gd name="T62" fmla="*/ 81 w 817"/>
                <a:gd name="T63" fmla="*/ 427 h 432"/>
                <a:gd name="T64" fmla="*/ 55 w 817"/>
                <a:gd name="T65" fmla="*/ 420 h 432"/>
                <a:gd name="T66" fmla="*/ 62 w 817"/>
                <a:gd name="T67" fmla="*/ 394 h 432"/>
                <a:gd name="T68" fmla="*/ 98 w 817"/>
                <a:gd name="T69" fmla="*/ 373 h 432"/>
                <a:gd name="T70" fmla="*/ 62 w 817"/>
                <a:gd name="T71" fmla="*/ 197 h 432"/>
                <a:gd name="T72" fmla="*/ 81 w 817"/>
                <a:gd name="T73" fmla="*/ 216 h 432"/>
                <a:gd name="T74" fmla="*/ 62 w 817"/>
                <a:gd name="T75" fmla="*/ 235 h 432"/>
                <a:gd name="T76" fmla="*/ 19 w 817"/>
                <a:gd name="T77" fmla="*/ 235 h 432"/>
                <a:gd name="T78" fmla="*/ 0 w 817"/>
                <a:gd name="T79" fmla="*/ 216 h 432"/>
                <a:gd name="T80" fmla="*/ 19 w 817"/>
                <a:gd name="T81" fmla="*/ 197 h 432"/>
                <a:gd name="T82" fmla="*/ 62 w 817"/>
                <a:gd name="T83" fmla="*/ 1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17" h="432">
                  <a:moveTo>
                    <a:pt x="699" y="406"/>
                  </a:moveTo>
                  <a:cubicBezTo>
                    <a:pt x="690" y="401"/>
                    <a:pt x="687" y="389"/>
                    <a:pt x="692" y="380"/>
                  </a:cubicBezTo>
                  <a:cubicBezTo>
                    <a:pt x="698" y="371"/>
                    <a:pt x="709" y="368"/>
                    <a:pt x="718" y="373"/>
                  </a:cubicBezTo>
                  <a:cubicBezTo>
                    <a:pt x="755" y="394"/>
                    <a:pt x="755" y="394"/>
                    <a:pt x="755" y="394"/>
                  </a:cubicBezTo>
                  <a:cubicBezTo>
                    <a:pt x="764" y="399"/>
                    <a:pt x="767" y="411"/>
                    <a:pt x="762" y="420"/>
                  </a:cubicBezTo>
                  <a:cubicBezTo>
                    <a:pt x="757" y="429"/>
                    <a:pt x="745" y="432"/>
                    <a:pt x="736" y="427"/>
                  </a:cubicBezTo>
                  <a:cubicBezTo>
                    <a:pt x="699" y="406"/>
                    <a:pt x="699" y="406"/>
                    <a:pt x="699" y="406"/>
                  </a:cubicBezTo>
                  <a:close/>
                  <a:moveTo>
                    <a:pt x="718" y="59"/>
                  </a:moveTo>
                  <a:cubicBezTo>
                    <a:pt x="709" y="64"/>
                    <a:pt x="698" y="61"/>
                    <a:pt x="692" y="52"/>
                  </a:cubicBezTo>
                  <a:cubicBezTo>
                    <a:pt x="687" y="43"/>
                    <a:pt x="690" y="31"/>
                    <a:pt x="699" y="26"/>
                  </a:cubicBezTo>
                  <a:cubicBezTo>
                    <a:pt x="736" y="5"/>
                    <a:pt x="736" y="5"/>
                    <a:pt x="736" y="5"/>
                  </a:cubicBezTo>
                  <a:cubicBezTo>
                    <a:pt x="745" y="0"/>
                    <a:pt x="757" y="3"/>
                    <a:pt x="762" y="12"/>
                  </a:cubicBezTo>
                  <a:cubicBezTo>
                    <a:pt x="767" y="21"/>
                    <a:pt x="764" y="32"/>
                    <a:pt x="755" y="38"/>
                  </a:cubicBezTo>
                  <a:cubicBezTo>
                    <a:pt x="718" y="59"/>
                    <a:pt x="718" y="59"/>
                    <a:pt x="718" y="59"/>
                  </a:cubicBezTo>
                  <a:close/>
                  <a:moveTo>
                    <a:pt x="755" y="235"/>
                  </a:moveTo>
                  <a:cubicBezTo>
                    <a:pt x="745" y="235"/>
                    <a:pt x="736" y="226"/>
                    <a:pt x="736" y="216"/>
                  </a:cubicBezTo>
                  <a:cubicBezTo>
                    <a:pt x="736" y="205"/>
                    <a:pt x="745" y="197"/>
                    <a:pt x="755" y="197"/>
                  </a:cubicBezTo>
                  <a:cubicBezTo>
                    <a:pt x="798" y="197"/>
                    <a:pt x="798" y="197"/>
                    <a:pt x="798" y="197"/>
                  </a:cubicBezTo>
                  <a:cubicBezTo>
                    <a:pt x="808" y="197"/>
                    <a:pt x="817" y="205"/>
                    <a:pt x="817" y="216"/>
                  </a:cubicBezTo>
                  <a:cubicBezTo>
                    <a:pt x="817" y="226"/>
                    <a:pt x="808" y="235"/>
                    <a:pt x="798" y="235"/>
                  </a:cubicBezTo>
                  <a:cubicBezTo>
                    <a:pt x="755" y="235"/>
                    <a:pt x="755" y="235"/>
                    <a:pt x="755" y="235"/>
                  </a:cubicBezTo>
                  <a:close/>
                  <a:moveTo>
                    <a:pt x="118" y="26"/>
                  </a:moveTo>
                  <a:cubicBezTo>
                    <a:pt x="127" y="31"/>
                    <a:pt x="130" y="43"/>
                    <a:pt x="124" y="52"/>
                  </a:cubicBezTo>
                  <a:cubicBezTo>
                    <a:pt x="119" y="61"/>
                    <a:pt x="108" y="64"/>
                    <a:pt x="98" y="59"/>
                  </a:cubicBezTo>
                  <a:cubicBezTo>
                    <a:pt x="62" y="38"/>
                    <a:pt x="62" y="38"/>
                    <a:pt x="62" y="38"/>
                  </a:cubicBezTo>
                  <a:cubicBezTo>
                    <a:pt x="53" y="32"/>
                    <a:pt x="49" y="21"/>
                    <a:pt x="55" y="12"/>
                  </a:cubicBezTo>
                  <a:cubicBezTo>
                    <a:pt x="60" y="3"/>
                    <a:pt x="72" y="0"/>
                    <a:pt x="81" y="5"/>
                  </a:cubicBezTo>
                  <a:cubicBezTo>
                    <a:pt x="118" y="26"/>
                    <a:pt x="118" y="26"/>
                    <a:pt x="118" y="26"/>
                  </a:cubicBezTo>
                  <a:close/>
                  <a:moveTo>
                    <a:pt x="98" y="373"/>
                  </a:moveTo>
                  <a:cubicBezTo>
                    <a:pt x="108" y="368"/>
                    <a:pt x="119" y="371"/>
                    <a:pt x="124" y="380"/>
                  </a:cubicBezTo>
                  <a:cubicBezTo>
                    <a:pt x="130" y="389"/>
                    <a:pt x="127" y="401"/>
                    <a:pt x="118" y="406"/>
                  </a:cubicBezTo>
                  <a:cubicBezTo>
                    <a:pt x="81" y="427"/>
                    <a:pt x="81" y="427"/>
                    <a:pt x="81" y="427"/>
                  </a:cubicBezTo>
                  <a:cubicBezTo>
                    <a:pt x="72" y="432"/>
                    <a:pt x="60" y="429"/>
                    <a:pt x="55" y="420"/>
                  </a:cubicBezTo>
                  <a:cubicBezTo>
                    <a:pt x="49" y="411"/>
                    <a:pt x="53" y="399"/>
                    <a:pt x="62" y="394"/>
                  </a:cubicBezTo>
                  <a:cubicBezTo>
                    <a:pt x="98" y="373"/>
                    <a:pt x="98" y="373"/>
                    <a:pt x="98" y="373"/>
                  </a:cubicBezTo>
                  <a:close/>
                  <a:moveTo>
                    <a:pt x="62" y="197"/>
                  </a:moveTo>
                  <a:cubicBezTo>
                    <a:pt x="72" y="197"/>
                    <a:pt x="81" y="205"/>
                    <a:pt x="81" y="216"/>
                  </a:cubicBezTo>
                  <a:cubicBezTo>
                    <a:pt x="81" y="226"/>
                    <a:pt x="72" y="235"/>
                    <a:pt x="62" y="235"/>
                  </a:cubicBezTo>
                  <a:cubicBezTo>
                    <a:pt x="19" y="235"/>
                    <a:pt x="19" y="235"/>
                    <a:pt x="19" y="235"/>
                  </a:cubicBezTo>
                  <a:cubicBezTo>
                    <a:pt x="9" y="235"/>
                    <a:pt x="0" y="226"/>
                    <a:pt x="0" y="216"/>
                  </a:cubicBezTo>
                  <a:cubicBezTo>
                    <a:pt x="0" y="205"/>
                    <a:pt x="9" y="197"/>
                    <a:pt x="19" y="197"/>
                  </a:cubicBezTo>
                  <a:cubicBezTo>
                    <a:pt x="62" y="197"/>
                    <a:pt x="62" y="197"/>
                    <a:pt x="62" y="197"/>
                  </a:cubicBezTo>
                  <a:close/>
                </a:path>
              </a:pathLst>
            </a:custGeom>
            <a:grpFill/>
            <a:ln>
              <a:noFill/>
            </a:ln>
          </p:spPr>
          <p:txBody>
            <a:bodyPr/>
            <a:p>
              <a:pPr>
                <a:defRPr/>
              </a:pPr>
              <a:endParaRPr lang="zh-CN" altLang="en-US" dirty="0">
                <a:latin typeface="+mn-lt"/>
                <a:ea typeface="+mn-ea"/>
              </a:endParaRPr>
            </a:p>
          </p:txBody>
        </p:sp>
        <p:sp>
          <p:nvSpPr>
            <p:cNvPr id="70" name="淘宝网Chenying0907出品 11"/>
            <p:cNvSpPr/>
            <p:nvPr/>
          </p:nvSpPr>
          <p:spPr bwMode="auto">
            <a:xfrm>
              <a:off x="6829360" y="958521"/>
              <a:ext cx="253087" cy="253452"/>
            </a:xfrm>
            <a:custGeom>
              <a:avLst/>
              <a:gdLst>
                <a:gd name="T0" fmla="*/ 3 w 293"/>
                <a:gd name="T1" fmla="*/ 38 h 293"/>
                <a:gd name="T2" fmla="*/ 16 w 293"/>
                <a:gd name="T3" fmla="*/ 15 h 293"/>
                <a:gd name="T4" fmla="*/ 39 w 293"/>
                <a:gd name="T5" fmla="*/ 28 h 293"/>
                <a:gd name="T6" fmla="*/ 50 w 293"/>
                <a:gd name="T7" fmla="*/ 65 h 293"/>
                <a:gd name="T8" fmla="*/ 91 w 293"/>
                <a:gd name="T9" fmla="*/ 53 h 293"/>
                <a:gd name="T10" fmla="*/ 91 w 293"/>
                <a:gd name="T11" fmla="*/ 53 h 293"/>
                <a:gd name="T12" fmla="*/ 127 w 293"/>
                <a:gd name="T13" fmla="*/ 48 h 293"/>
                <a:gd name="T14" fmla="*/ 127 w 293"/>
                <a:gd name="T15" fmla="*/ 19 h 293"/>
                <a:gd name="T16" fmla="*/ 146 w 293"/>
                <a:gd name="T17" fmla="*/ 0 h 293"/>
                <a:gd name="T18" fmla="*/ 165 w 293"/>
                <a:gd name="T19" fmla="*/ 19 h 293"/>
                <a:gd name="T20" fmla="*/ 165 w 293"/>
                <a:gd name="T21" fmla="*/ 48 h 293"/>
                <a:gd name="T22" fmla="*/ 202 w 293"/>
                <a:gd name="T23" fmla="*/ 53 h 293"/>
                <a:gd name="T24" fmla="*/ 202 w 293"/>
                <a:gd name="T25" fmla="*/ 53 h 293"/>
                <a:gd name="T26" fmla="*/ 202 w 293"/>
                <a:gd name="T27" fmla="*/ 53 h 293"/>
                <a:gd name="T28" fmla="*/ 242 w 293"/>
                <a:gd name="T29" fmla="*/ 65 h 293"/>
                <a:gd name="T30" fmla="*/ 253 w 293"/>
                <a:gd name="T31" fmla="*/ 28 h 293"/>
                <a:gd name="T32" fmla="*/ 277 w 293"/>
                <a:gd name="T33" fmla="*/ 15 h 293"/>
                <a:gd name="T34" fmla="*/ 290 w 293"/>
                <a:gd name="T35" fmla="*/ 38 h 293"/>
                <a:gd name="T36" fmla="*/ 220 w 293"/>
                <a:gd name="T37" fmla="*/ 278 h 293"/>
                <a:gd name="T38" fmla="*/ 196 w 293"/>
                <a:gd name="T39" fmla="*/ 290 h 293"/>
                <a:gd name="T40" fmla="*/ 183 w 293"/>
                <a:gd name="T41" fmla="*/ 267 h 293"/>
                <a:gd name="T42" fmla="*/ 232 w 293"/>
                <a:gd name="T43" fmla="*/ 102 h 293"/>
                <a:gd name="T44" fmla="*/ 194 w 293"/>
                <a:gd name="T45" fmla="*/ 90 h 293"/>
                <a:gd name="T46" fmla="*/ 194 w 293"/>
                <a:gd name="T47" fmla="*/ 90 h 293"/>
                <a:gd name="T48" fmla="*/ 165 w 293"/>
                <a:gd name="T49" fmla="*/ 86 h 293"/>
                <a:gd name="T50" fmla="*/ 165 w 293"/>
                <a:gd name="T51" fmla="*/ 132 h 293"/>
                <a:gd name="T52" fmla="*/ 146 w 293"/>
                <a:gd name="T53" fmla="*/ 151 h 293"/>
                <a:gd name="T54" fmla="*/ 127 w 293"/>
                <a:gd name="T55" fmla="*/ 132 h 293"/>
                <a:gd name="T56" fmla="*/ 127 w 293"/>
                <a:gd name="T57" fmla="*/ 86 h 293"/>
                <a:gd name="T58" fmla="*/ 99 w 293"/>
                <a:gd name="T59" fmla="*/ 90 h 293"/>
                <a:gd name="T60" fmla="*/ 99 w 293"/>
                <a:gd name="T61" fmla="*/ 90 h 293"/>
                <a:gd name="T62" fmla="*/ 61 w 293"/>
                <a:gd name="T63" fmla="*/ 102 h 293"/>
                <a:gd name="T64" fmla="*/ 109 w 293"/>
                <a:gd name="T65" fmla="*/ 267 h 293"/>
                <a:gd name="T66" fmla="*/ 96 w 293"/>
                <a:gd name="T67" fmla="*/ 290 h 293"/>
                <a:gd name="T68" fmla="*/ 73 w 293"/>
                <a:gd name="T69" fmla="*/ 278 h 293"/>
                <a:gd name="T70" fmla="*/ 3 w 293"/>
                <a:gd name="T71" fmla="*/ 38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3" h="293">
                  <a:moveTo>
                    <a:pt x="3" y="38"/>
                  </a:moveTo>
                  <a:cubicBezTo>
                    <a:pt x="0" y="28"/>
                    <a:pt x="6" y="18"/>
                    <a:pt x="16" y="15"/>
                  </a:cubicBezTo>
                  <a:cubicBezTo>
                    <a:pt x="26" y="12"/>
                    <a:pt x="37" y="18"/>
                    <a:pt x="39" y="28"/>
                  </a:cubicBezTo>
                  <a:cubicBezTo>
                    <a:pt x="50" y="65"/>
                    <a:pt x="50" y="65"/>
                    <a:pt x="50" y="65"/>
                  </a:cubicBezTo>
                  <a:cubicBezTo>
                    <a:pt x="63" y="60"/>
                    <a:pt x="77" y="56"/>
                    <a:pt x="91" y="53"/>
                  </a:cubicBezTo>
                  <a:cubicBezTo>
                    <a:pt x="91" y="53"/>
                    <a:pt x="91" y="53"/>
                    <a:pt x="91" y="53"/>
                  </a:cubicBezTo>
                  <a:cubicBezTo>
                    <a:pt x="103" y="50"/>
                    <a:pt x="115" y="49"/>
                    <a:pt x="127" y="48"/>
                  </a:cubicBezTo>
                  <a:cubicBezTo>
                    <a:pt x="127" y="19"/>
                    <a:pt x="127" y="19"/>
                    <a:pt x="127" y="19"/>
                  </a:cubicBezTo>
                  <a:cubicBezTo>
                    <a:pt x="127" y="8"/>
                    <a:pt x="136" y="0"/>
                    <a:pt x="146" y="0"/>
                  </a:cubicBezTo>
                  <a:cubicBezTo>
                    <a:pt x="157" y="0"/>
                    <a:pt x="165" y="8"/>
                    <a:pt x="165" y="19"/>
                  </a:cubicBezTo>
                  <a:cubicBezTo>
                    <a:pt x="165" y="48"/>
                    <a:pt x="165" y="48"/>
                    <a:pt x="165" y="48"/>
                  </a:cubicBezTo>
                  <a:cubicBezTo>
                    <a:pt x="178" y="49"/>
                    <a:pt x="190" y="50"/>
                    <a:pt x="202" y="53"/>
                  </a:cubicBezTo>
                  <a:cubicBezTo>
                    <a:pt x="202" y="53"/>
                    <a:pt x="202" y="53"/>
                    <a:pt x="202" y="53"/>
                  </a:cubicBezTo>
                  <a:cubicBezTo>
                    <a:pt x="202" y="53"/>
                    <a:pt x="202" y="53"/>
                    <a:pt x="202" y="53"/>
                  </a:cubicBezTo>
                  <a:cubicBezTo>
                    <a:pt x="216" y="56"/>
                    <a:pt x="229" y="60"/>
                    <a:pt x="242" y="65"/>
                  </a:cubicBezTo>
                  <a:cubicBezTo>
                    <a:pt x="253" y="28"/>
                    <a:pt x="253" y="28"/>
                    <a:pt x="253" y="28"/>
                  </a:cubicBezTo>
                  <a:cubicBezTo>
                    <a:pt x="256" y="18"/>
                    <a:pt x="267" y="12"/>
                    <a:pt x="277" y="15"/>
                  </a:cubicBezTo>
                  <a:cubicBezTo>
                    <a:pt x="287" y="18"/>
                    <a:pt x="293" y="28"/>
                    <a:pt x="290" y="38"/>
                  </a:cubicBezTo>
                  <a:cubicBezTo>
                    <a:pt x="220" y="278"/>
                    <a:pt x="220" y="278"/>
                    <a:pt x="220" y="278"/>
                  </a:cubicBezTo>
                  <a:cubicBezTo>
                    <a:pt x="217" y="288"/>
                    <a:pt x="206" y="293"/>
                    <a:pt x="196" y="290"/>
                  </a:cubicBezTo>
                  <a:cubicBezTo>
                    <a:pt x="186" y="288"/>
                    <a:pt x="180" y="277"/>
                    <a:pt x="183" y="267"/>
                  </a:cubicBezTo>
                  <a:cubicBezTo>
                    <a:pt x="232" y="102"/>
                    <a:pt x="232" y="102"/>
                    <a:pt x="232" y="102"/>
                  </a:cubicBezTo>
                  <a:cubicBezTo>
                    <a:pt x="220" y="97"/>
                    <a:pt x="207" y="93"/>
                    <a:pt x="194" y="90"/>
                  </a:cubicBezTo>
                  <a:cubicBezTo>
                    <a:pt x="194" y="90"/>
                    <a:pt x="194" y="90"/>
                    <a:pt x="194" y="90"/>
                  </a:cubicBezTo>
                  <a:cubicBezTo>
                    <a:pt x="185" y="88"/>
                    <a:pt x="175" y="87"/>
                    <a:pt x="165" y="86"/>
                  </a:cubicBezTo>
                  <a:cubicBezTo>
                    <a:pt x="165" y="132"/>
                    <a:pt x="165" y="132"/>
                    <a:pt x="165" y="132"/>
                  </a:cubicBezTo>
                  <a:cubicBezTo>
                    <a:pt x="165" y="143"/>
                    <a:pt x="157" y="151"/>
                    <a:pt x="146" y="151"/>
                  </a:cubicBezTo>
                  <a:cubicBezTo>
                    <a:pt x="136" y="151"/>
                    <a:pt x="127" y="143"/>
                    <a:pt x="127" y="132"/>
                  </a:cubicBezTo>
                  <a:cubicBezTo>
                    <a:pt x="127" y="86"/>
                    <a:pt x="127" y="86"/>
                    <a:pt x="127" y="86"/>
                  </a:cubicBezTo>
                  <a:cubicBezTo>
                    <a:pt x="118" y="87"/>
                    <a:pt x="108" y="88"/>
                    <a:pt x="99" y="90"/>
                  </a:cubicBezTo>
                  <a:cubicBezTo>
                    <a:pt x="99" y="90"/>
                    <a:pt x="99" y="90"/>
                    <a:pt x="99" y="90"/>
                  </a:cubicBezTo>
                  <a:cubicBezTo>
                    <a:pt x="85" y="93"/>
                    <a:pt x="73" y="97"/>
                    <a:pt x="61" y="102"/>
                  </a:cubicBezTo>
                  <a:cubicBezTo>
                    <a:pt x="109" y="267"/>
                    <a:pt x="109" y="267"/>
                    <a:pt x="109" y="267"/>
                  </a:cubicBezTo>
                  <a:cubicBezTo>
                    <a:pt x="112" y="277"/>
                    <a:pt x="106" y="288"/>
                    <a:pt x="96" y="290"/>
                  </a:cubicBezTo>
                  <a:cubicBezTo>
                    <a:pt x="86" y="293"/>
                    <a:pt x="76" y="288"/>
                    <a:pt x="73" y="278"/>
                  </a:cubicBezTo>
                  <a:cubicBezTo>
                    <a:pt x="3" y="38"/>
                    <a:pt x="3" y="38"/>
                    <a:pt x="3" y="38"/>
                  </a:cubicBezTo>
                  <a:close/>
                </a:path>
              </a:pathLst>
            </a:custGeom>
            <a:grpFill/>
            <a:ln>
              <a:noFill/>
            </a:ln>
          </p:spPr>
          <p:txBody>
            <a:bodyPr/>
            <a:p>
              <a:pPr>
                <a:defRPr/>
              </a:pPr>
              <a:endParaRPr lang="zh-CN" altLang="en-US" dirty="0">
                <a:latin typeface="+mn-lt"/>
                <a:ea typeface="+mn-ea"/>
              </a:endParaRPr>
            </a:p>
          </p:txBody>
        </p:sp>
      </p:grpSp>
      <p:graphicFrame>
        <p:nvGraphicFramePr>
          <p:cNvPr id="75" name="对象 74"/>
          <p:cNvGraphicFramePr/>
          <p:nvPr/>
        </p:nvGraphicFramePr>
        <p:xfrm>
          <a:off x="467360" y="915670"/>
          <a:ext cx="3459480" cy="3999230"/>
        </p:xfrm>
        <a:graphic>
          <a:graphicData uri="http://schemas.openxmlformats.org/presentationml/2006/ole">
            <mc:AlternateContent xmlns:mc="http://schemas.openxmlformats.org/markup-compatibility/2006">
              <mc:Choice xmlns:v="urn:schemas-microsoft-com:vml" Requires="v">
                <p:oleObj spid="_x0000_s76" name="" r:id="rId1" imgW="5816600" imgH="9080500" progId="Visio.Drawing.11">
                  <p:embed/>
                </p:oleObj>
              </mc:Choice>
              <mc:Fallback>
                <p:oleObj name="" r:id="rId1" imgW="5816600" imgH="9080500" progId="Visio.Drawing.11">
                  <p:embed/>
                  <p:pic>
                    <p:nvPicPr>
                      <p:cNvPr id="0" name="图片 75"/>
                      <p:cNvPicPr/>
                      <p:nvPr/>
                    </p:nvPicPr>
                    <p:blipFill>
                      <a:blip r:embed="rId2"/>
                      <a:stretch>
                        <a:fillRect/>
                      </a:stretch>
                    </p:blipFill>
                    <p:spPr>
                      <a:xfrm>
                        <a:off x="467360" y="915670"/>
                        <a:ext cx="3459480" cy="3999230"/>
                      </a:xfrm>
                      <a:prstGeom prst="rect">
                        <a:avLst/>
                      </a:prstGeom>
                    </p:spPr>
                  </p:pic>
                </p:oleObj>
              </mc:Fallback>
            </mc:AlternateContent>
          </a:graphicData>
        </a:graphic>
      </p:graphicFrame>
      <p:grpSp>
        <p:nvGrpSpPr>
          <p:cNvPr id="2" name="组合 1"/>
          <p:cNvGrpSpPr/>
          <p:nvPr/>
        </p:nvGrpSpPr>
        <p:grpSpPr>
          <a:xfrm>
            <a:off x="135255" y="100330"/>
            <a:ext cx="3945255" cy="473075"/>
            <a:chOff x="213" y="158"/>
            <a:chExt cx="4909" cy="745"/>
          </a:xfrm>
        </p:grpSpPr>
        <p:grpSp>
          <p:nvGrpSpPr>
            <p:cNvPr id="3" name="组合 2"/>
            <p:cNvGrpSpPr/>
            <p:nvPr/>
          </p:nvGrpSpPr>
          <p:grpSpPr>
            <a:xfrm>
              <a:off x="213" y="158"/>
              <a:ext cx="4589" cy="622"/>
              <a:chOff x="213" y="158"/>
              <a:chExt cx="4589" cy="622"/>
            </a:xfrm>
          </p:grpSpPr>
          <p:sp>
            <p:nvSpPr>
              <p:cNvPr id="7" name="半闭框 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sp>
            <p:nvSpPr>
              <p:cNvPr id="11" name="文本框 10"/>
              <p:cNvSpPr txBox="1"/>
              <p:nvPr/>
            </p:nvSpPr>
            <p:spPr>
              <a:xfrm>
                <a:off x="609" y="249"/>
                <a:ext cx="4193" cy="531"/>
              </a:xfrm>
              <a:prstGeom prst="rect">
                <a:avLst/>
              </a:prstGeom>
              <a:noFill/>
            </p:spPr>
            <p:txBody>
              <a:bodyPr wrap="square" rtlCol="0">
                <a:spAutoFit/>
              </a:bodyPr>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业务流程及操作规程-流程图</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sp>
          <p:nvSpPr>
            <p:cNvPr id="13" name="半闭框 12"/>
            <p:cNvSpPr/>
            <p:nvPr/>
          </p:nvSpPr>
          <p:spPr>
            <a:xfrm rot="10800000">
              <a:off x="4726" y="563"/>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grpSp>
      <p:sp>
        <p:nvSpPr>
          <p:cNvPr id="6" name="圆角矩形 5"/>
          <p:cNvSpPr/>
          <p:nvPr/>
        </p:nvSpPr>
        <p:spPr>
          <a:xfrm>
            <a:off x="5081905" y="1203960"/>
            <a:ext cx="3868420" cy="12242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文本框 7"/>
          <p:cNvSpPr txBox="1"/>
          <p:nvPr/>
        </p:nvSpPr>
        <p:spPr>
          <a:xfrm>
            <a:off x="5579745" y="1419860"/>
            <a:ext cx="3383280" cy="2491740"/>
          </a:xfrm>
          <a:prstGeom prst="rect">
            <a:avLst/>
          </a:prstGeom>
          <a:noFill/>
        </p:spPr>
        <p:txBody>
          <a:bodyPr wrap="none" rtlCol="0">
            <a:spAutoFit/>
          </a:bodyPr>
          <a:p>
            <a:pPr algn="l"/>
            <a:r>
              <a:rPr lang="zh-CN" altLang="en-US" sz="1200" b="1" dirty="0" smtClean="0">
                <a:solidFill>
                  <a:schemeClr val="bg1"/>
                </a:solidFill>
                <a:latin typeface="微软雅黑" panose="020B0503020204020204" pitchFamily="34" charset="-122"/>
                <a:ea typeface="微软雅黑" panose="020B0503020204020204" pitchFamily="34" charset="-122"/>
              </a:rPr>
              <a:t>网上办理：社保费管理客户端、电子税务局</a:t>
            </a:r>
            <a:endParaRPr lang="zh-CN" altLang="en-US" sz="1200" b="1" dirty="0" smtClean="0">
              <a:solidFill>
                <a:schemeClr val="bg1"/>
              </a:solidFill>
              <a:latin typeface="微软雅黑" panose="020B0503020204020204" pitchFamily="34" charset="-122"/>
              <a:ea typeface="微软雅黑" panose="020B0503020204020204" pitchFamily="34" charset="-122"/>
            </a:endParaRPr>
          </a:p>
          <a:p>
            <a:pPr algn="l"/>
            <a:endParaRPr lang="zh-CN" altLang="en-US" sz="1200" b="1" dirty="0" smtClean="0">
              <a:solidFill>
                <a:schemeClr val="bg1"/>
              </a:solidFill>
              <a:latin typeface="微软雅黑" panose="020B0503020204020204" pitchFamily="34" charset="-122"/>
              <a:ea typeface="微软雅黑" panose="020B0503020204020204" pitchFamily="34" charset="-122"/>
            </a:endParaRPr>
          </a:p>
          <a:p>
            <a:pPr algn="l"/>
            <a:endParaRPr lang="zh-CN" altLang="en-US" sz="1200" b="1" dirty="0" smtClean="0">
              <a:solidFill>
                <a:schemeClr val="bg1"/>
              </a:solidFill>
              <a:latin typeface="微软雅黑" panose="020B0503020204020204" pitchFamily="34" charset="-122"/>
              <a:ea typeface="微软雅黑" panose="020B0503020204020204" pitchFamily="34" charset="-122"/>
            </a:endParaRPr>
          </a:p>
          <a:p>
            <a:pPr algn="l">
              <a:buClrTx/>
              <a:buSzTx/>
              <a:buFontTx/>
            </a:pPr>
            <a:r>
              <a:rPr lang="zh-CN" altLang="en-US" sz="1200" b="1" dirty="0" smtClean="0">
                <a:solidFill>
                  <a:schemeClr val="bg1"/>
                </a:solidFill>
                <a:latin typeface="微软雅黑" panose="020B0503020204020204" pitchFamily="34" charset="-122"/>
                <a:ea typeface="微软雅黑" panose="020B0503020204020204" pitchFamily="34" charset="-122"/>
              </a:rPr>
              <a:t>上门办理：</a:t>
            </a:r>
            <a:r>
              <a:rPr lang="zh-CN" altLang="en-US" sz="1200" b="1" dirty="0" smtClean="0">
                <a:solidFill>
                  <a:schemeClr val="bg1"/>
                </a:solidFill>
                <a:latin typeface="微软雅黑" panose="020B0503020204020204" pitchFamily="34" charset="-122"/>
                <a:ea typeface="微软雅黑" panose="020B0503020204020204" pitchFamily="34" charset="-122"/>
                <a:sym typeface="+mn-ea"/>
              </a:rPr>
              <a:t>各区社保中心税务窗口、办税服务厅</a:t>
            </a:r>
            <a:endParaRPr lang="zh-CN" altLang="en-US" sz="1200" b="1" dirty="0" smtClean="0">
              <a:solidFill>
                <a:schemeClr val="bg1"/>
              </a:solidFill>
              <a:latin typeface="微软雅黑" panose="020B0503020204020204" pitchFamily="34" charset="-122"/>
              <a:ea typeface="微软雅黑" panose="020B0503020204020204" pitchFamily="34" charset="-122"/>
              <a:sym typeface="+mn-ea"/>
            </a:endParaRPr>
          </a:p>
          <a:p>
            <a:pPr algn="l">
              <a:buClrTx/>
              <a:buSzTx/>
              <a:buFontTx/>
            </a:pPr>
            <a:endParaRPr lang="zh-CN" altLang="en-US" sz="1200" b="1" dirty="0" smtClean="0">
              <a:solidFill>
                <a:schemeClr val="bg1"/>
              </a:solidFill>
              <a:latin typeface="微软雅黑" panose="020B0503020204020204" pitchFamily="34" charset="-122"/>
              <a:ea typeface="微软雅黑" panose="020B0503020204020204" pitchFamily="34" charset="-122"/>
            </a:endParaRPr>
          </a:p>
          <a:p>
            <a:pPr algn="l">
              <a:buClrTx/>
              <a:buSzTx/>
              <a:buFontTx/>
            </a:pPr>
            <a:endParaRPr lang="zh-CN" altLang="en-US" sz="1200" b="1" dirty="0" smtClean="0">
              <a:solidFill>
                <a:schemeClr val="bg1"/>
              </a:solidFill>
              <a:latin typeface="微软雅黑" panose="020B0503020204020204" pitchFamily="34" charset="-122"/>
              <a:ea typeface="微软雅黑" panose="020B0503020204020204" pitchFamily="34" charset="-122"/>
            </a:endParaRPr>
          </a:p>
          <a:p>
            <a:pPr algn="l">
              <a:buClrTx/>
              <a:buSzTx/>
              <a:buFontTx/>
            </a:pPr>
            <a:endParaRPr lang="zh-CN" altLang="en-US" sz="1200" b="1" dirty="0" smtClean="0">
              <a:solidFill>
                <a:schemeClr val="bg1"/>
              </a:solidFill>
              <a:latin typeface="微软雅黑" panose="020B0503020204020204" pitchFamily="34" charset="-122"/>
              <a:ea typeface="微软雅黑" panose="020B0503020204020204" pitchFamily="34" charset="-122"/>
            </a:endParaRPr>
          </a:p>
          <a:p>
            <a:pPr algn="l">
              <a:buClrTx/>
              <a:buSzTx/>
              <a:buFontTx/>
            </a:pPr>
            <a:endParaRPr lang="zh-CN" altLang="en-US" sz="1200" b="1" dirty="0" smtClean="0">
              <a:solidFill>
                <a:schemeClr val="bg1"/>
              </a:solidFill>
              <a:latin typeface="微软雅黑" panose="020B0503020204020204" pitchFamily="34" charset="-122"/>
              <a:ea typeface="微软雅黑" panose="020B0503020204020204" pitchFamily="34" charset="-122"/>
            </a:endParaRPr>
          </a:p>
          <a:p>
            <a:pPr algn="l">
              <a:buClrTx/>
              <a:buSzTx/>
              <a:buFontTx/>
              <a:buNone/>
            </a:pPr>
            <a:r>
              <a:rPr lang="zh-CN" altLang="en-US" sz="1200" b="1" dirty="0" smtClean="0">
                <a:solidFill>
                  <a:schemeClr val="bg1"/>
                </a:solidFill>
                <a:latin typeface="微软雅黑" panose="020B0503020204020204" pitchFamily="34" charset="-122"/>
                <a:ea typeface="微软雅黑" panose="020B0503020204020204" pitchFamily="34" charset="-122"/>
                <a:sym typeface="+mn-ea"/>
              </a:rPr>
              <a:t>年度缴费工资申报</a:t>
            </a:r>
            <a:r>
              <a:rPr lang="en-US" altLang="zh-CN" sz="1200" b="1" dirty="0" smtClean="0">
                <a:solidFill>
                  <a:schemeClr val="bg1"/>
                </a:solidFill>
                <a:latin typeface="微软雅黑" panose="020B0503020204020204" pitchFamily="34" charset="-122"/>
                <a:ea typeface="微软雅黑" panose="020B0503020204020204" pitchFamily="34" charset="-122"/>
                <a:sym typeface="+mn-ea"/>
              </a:rPr>
              <a:t>:</a:t>
            </a:r>
            <a:r>
              <a:rPr lang="zh-CN" altLang="en-US" sz="1200" b="1" dirty="0" smtClean="0">
                <a:solidFill>
                  <a:schemeClr val="bg1"/>
                </a:solidFill>
                <a:latin typeface="微软雅黑" panose="020B0503020204020204" pitchFamily="34" charset="-122"/>
                <a:ea typeface="微软雅黑" panose="020B0503020204020204" pitchFamily="34" charset="-122"/>
                <a:sym typeface="+mn-ea"/>
              </a:rPr>
              <a:t>年度缴费工资申报期</a:t>
            </a:r>
            <a:endParaRPr lang="zh-CN" altLang="en-US" sz="1200" b="1" dirty="0" smtClean="0">
              <a:solidFill>
                <a:schemeClr val="bg1"/>
              </a:solidFill>
              <a:latin typeface="微软雅黑" panose="020B0503020204020204" pitchFamily="34" charset="-122"/>
              <a:ea typeface="微软雅黑" panose="020B0503020204020204" pitchFamily="34" charset="-122"/>
              <a:sym typeface="+mn-ea"/>
            </a:endParaRPr>
          </a:p>
          <a:p>
            <a:pPr algn="l">
              <a:buClrTx/>
              <a:buSzTx/>
              <a:buFontTx/>
              <a:buNone/>
            </a:pPr>
            <a:endParaRPr lang="zh-CN" altLang="en-US" sz="1200" b="1" dirty="0" smtClean="0">
              <a:solidFill>
                <a:schemeClr val="bg1"/>
              </a:solidFill>
              <a:latin typeface="微软雅黑" panose="020B0503020204020204" pitchFamily="34" charset="-122"/>
              <a:ea typeface="微软雅黑" panose="020B0503020204020204" pitchFamily="34" charset="-122"/>
              <a:sym typeface="+mn-ea"/>
            </a:endParaRPr>
          </a:p>
          <a:p>
            <a:pPr algn="l"/>
            <a:r>
              <a:rPr lang="en-US" altLang="zh-CN" sz="1200" b="1" dirty="0" smtClean="0">
                <a:solidFill>
                  <a:schemeClr val="bg1"/>
                </a:solidFill>
                <a:latin typeface="微软雅黑" panose="020B0503020204020204" pitchFamily="34" charset="-122"/>
                <a:ea typeface="微软雅黑" panose="020B0503020204020204" pitchFamily="34" charset="-122"/>
                <a:sym typeface="+mn-ea"/>
              </a:rPr>
              <a:t>调整本年度缴费工资：在年度缴费工资申报期外</a:t>
            </a:r>
            <a:endParaRPr lang="en-US" altLang="zh-CN" sz="1200" b="1" dirty="0" smtClean="0">
              <a:solidFill>
                <a:schemeClr val="bg1"/>
              </a:solidFill>
              <a:latin typeface="微软雅黑" panose="020B0503020204020204" pitchFamily="34" charset="-122"/>
              <a:ea typeface="微软雅黑" panose="020B0503020204020204" pitchFamily="34" charset="-122"/>
              <a:sym typeface="+mn-ea"/>
            </a:endParaRPr>
          </a:p>
          <a:p>
            <a:pPr algn="l"/>
            <a:endParaRPr lang="en-US" altLang="zh-CN" sz="1200" b="1" dirty="0" smtClean="0">
              <a:solidFill>
                <a:schemeClr val="bg1"/>
              </a:solidFill>
              <a:latin typeface="微软雅黑" panose="020B0503020204020204" pitchFamily="34" charset="-122"/>
              <a:ea typeface="微软雅黑" panose="020B0503020204020204" pitchFamily="34" charset="-122"/>
            </a:endParaRPr>
          </a:p>
          <a:p>
            <a:pPr algn="l"/>
            <a:r>
              <a:rPr lang="en-US" altLang="zh-CN" sz="1200" b="1" dirty="0" smtClean="0">
                <a:solidFill>
                  <a:schemeClr val="bg1"/>
                </a:solidFill>
                <a:latin typeface="微软雅黑" panose="020B0503020204020204" pitchFamily="34" charset="-122"/>
                <a:ea typeface="微软雅黑" panose="020B0503020204020204" pitchFamily="34" charset="-122"/>
                <a:sym typeface="+mn-ea"/>
              </a:rPr>
              <a:t>调整以前年度缴费工资：全年</a:t>
            </a:r>
            <a:endParaRPr lang="en-US" altLang="zh-CN" sz="1200" b="1" dirty="0" smtClean="0">
              <a:solidFill>
                <a:schemeClr val="bg1"/>
              </a:solidFill>
              <a:latin typeface="微软雅黑" panose="020B0503020204020204" pitchFamily="34" charset="-122"/>
              <a:ea typeface="微软雅黑" panose="020B0503020204020204" pitchFamily="34" charset="-122"/>
              <a:sym typeface="+mn-ea"/>
            </a:endParaRPr>
          </a:p>
        </p:txBody>
      </p:sp>
      <p:sp>
        <p:nvSpPr>
          <p:cNvPr id="15" name="文本框 14"/>
          <p:cNvSpPr txBox="1"/>
          <p:nvPr/>
        </p:nvSpPr>
        <p:spPr>
          <a:xfrm>
            <a:off x="5219700" y="1275715"/>
            <a:ext cx="890905" cy="2707005"/>
          </a:xfrm>
          <a:prstGeom prst="rect">
            <a:avLst/>
          </a:prstGeom>
          <a:noFill/>
        </p:spPr>
        <p:txBody>
          <a:bodyPr wrap="square" rtlCol="0">
            <a:spAutoFit/>
          </a:bodyPr>
          <a:p>
            <a:r>
              <a:rPr lang="zh-CN" altLang="en-US" sz="1600" b="1" dirty="0" smtClean="0">
                <a:solidFill>
                  <a:schemeClr val="bg1"/>
                </a:solidFill>
                <a:latin typeface="微软雅黑" panose="020B0503020204020204" pitchFamily="34" charset="-122"/>
                <a:ea typeface="微软雅黑" panose="020B0503020204020204" pitchFamily="34" charset="-122"/>
              </a:rPr>
              <a:t>办</a:t>
            </a:r>
            <a:endParaRPr lang="zh-CN" altLang="en-US" sz="1600" b="1" dirty="0" smtClean="0">
              <a:solidFill>
                <a:schemeClr val="bg1"/>
              </a:solidFill>
              <a:latin typeface="微软雅黑" panose="020B0503020204020204" pitchFamily="34" charset="-122"/>
              <a:ea typeface="微软雅黑" panose="020B0503020204020204" pitchFamily="34" charset="-122"/>
            </a:endParaRPr>
          </a:p>
          <a:p>
            <a:r>
              <a:rPr lang="zh-CN" altLang="en-US" sz="1600" b="1" dirty="0" smtClean="0">
                <a:solidFill>
                  <a:schemeClr val="bg1"/>
                </a:solidFill>
                <a:latin typeface="微软雅黑" panose="020B0503020204020204" pitchFamily="34" charset="-122"/>
                <a:ea typeface="微软雅黑" panose="020B0503020204020204" pitchFamily="34" charset="-122"/>
              </a:rPr>
              <a:t>理</a:t>
            </a:r>
            <a:endParaRPr lang="zh-CN" altLang="en-US" sz="1600" b="1" dirty="0" smtClean="0">
              <a:solidFill>
                <a:schemeClr val="bg1"/>
              </a:solidFill>
              <a:latin typeface="微软雅黑" panose="020B0503020204020204" pitchFamily="34" charset="-122"/>
              <a:ea typeface="微软雅黑" panose="020B0503020204020204" pitchFamily="34" charset="-122"/>
            </a:endParaRPr>
          </a:p>
          <a:p>
            <a:r>
              <a:rPr lang="zh-CN" altLang="en-US" sz="1600" b="1" dirty="0" smtClean="0">
                <a:solidFill>
                  <a:schemeClr val="bg1"/>
                </a:solidFill>
                <a:latin typeface="微软雅黑" panose="020B0503020204020204" pitchFamily="34" charset="-122"/>
                <a:ea typeface="微软雅黑" panose="020B0503020204020204" pitchFamily="34" charset="-122"/>
              </a:rPr>
              <a:t>渠</a:t>
            </a:r>
            <a:endParaRPr lang="zh-CN" altLang="en-US" sz="1600" b="1" dirty="0" smtClean="0">
              <a:solidFill>
                <a:schemeClr val="bg1"/>
              </a:solidFill>
              <a:latin typeface="微软雅黑" panose="020B0503020204020204" pitchFamily="34" charset="-122"/>
              <a:ea typeface="微软雅黑" panose="020B0503020204020204" pitchFamily="34" charset="-122"/>
            </a:endParaRPr>
          </a:p>
          <a:p>
            <a:r>
              <a:rPr lang="zh-CN" altLang="en-US" sz="1600" b="1" dirty="0" smtClean="0">
                <a:solidFill>
                  <a:schemeClr val="bg1"/>
                </a:solidFill>
                <a:latin typeface="微软雅黑" panose="020B0503020204020204" pitchFamily="34" charset="-122"/>
                <a:ea typeface="微软雅黑" panose="020B0503020204020204" pitchFamily="34" charset="-122"/>
              </a:rPr>
              <a:t>道</a:t>
            </a:r>
            <a:endParaRPr lang="zh-CN" altLang="en-US" sz="1600" b="1" dirty="0" smtClean="0">
              <a:solidFill>
                <a:schemeClr val="bg1"/>
              </a:solidFill>
              <a:latin typeface="微软雅黑" panose="020B0503020204020204" pitchFamily="34" charset="-122"/>
              <a:ea typeface="微软雅黑" panose="020B0503020204020204" pitchFamily="34" charset="-122"/>
            </a:endParaRPr>
          </a:p>
          <a:p>
            <a:endParaRPr lang="zh-CN" altLang="en-US" sz="1400" b="1" dirty="0" smtClean="0">
              <a:solidFill>
                <a:schemeClr val="bg1"/>
              </a:solidFill>
              <a:latin typeface="微软雅黑" panose="020B0503020204020204" pitchFamily="34" charset="-122"/>
              <a:ea typeface="微软雅黑" panose="020B0503020204020204" pitchFamily="34" charset="-122"/>
            </a:endParaRPr>
          </a:p>
          <a:p>
            <a:endParaRPr lang="zh-CN" altLang="en-US" sz="1400" b="1" dirty="0" smtClean="0">
              <a:solidFill>
                <a:schemeClr val="bg1"/>
              </a:solidFill>
              <a:latin typeface="微软雅黑" panose="020B0503020204020204" pitchFamily="34" charset="-122"/>
              <a:ea typeface="微软雅黑" panose="020B0503020204020204" pitchFamily="34" charset="-122"/>
            </a:endParaRPr>
          </a:p>
          <a:p>
            <a:endParaRPr lang="zh-CN" altLang="en-US" sz="1400" b="1" dirty="0" smtClean="0">
              <a:solidFill>
                <a:schemeClr val="bg1"/>
              </a:solidFill>
              <a:latin typeface="微软雅黑" panose="020B0503020204020204" pitchFamily="34" charset="-122"/>
              <a:ea typeface="微软雅黑" panose="020B0503020204020204" pitchFamily="34" charset="-122"/>
            </a:endParaRPr>
          </a:p>
          <a:p>
            <a:r>
              <a:rPr lang="zh-CN" altLang="en-US" sz="1600" b="1" dirty="0" smtClean="0">
                <a:solidFill>
                  <a:schemeClr val="bg1"/>
                </a:solidFill>
                <a:latin typeface="微软雅黑" panose="020B0503020204020204" pitchFamily="34" charset="-122"/>
                <a:ea typeface="微软雅黑" panose="020B0503020204020204" pitchFamily="34" charset="-122"/>
              </a:rPr>
              <a:t>办</a:t>
            </a:r>
            <a:endParaRPr lang="zh-CN" altLang="en-US" sz="1600" b="1" dirty="0" smtClean="0">
              <a:solidFill>
                <a:schemeClr val="bg1"/>
              </a:solidFill>
              <a:latin typeface="微软雅黑" panose="020B0503020204020204" pitchFamily="34" charset="-122"/>
              <a:ea typeface="微软雅黑" panose="020B0503020204020204" pitchFamily="34" charset="-122"/>
            </a:endParaRPr>
          </a:p>
          <a:p>
            <a:r>
              <a:rPr lang="zh-CN" altLang="en-US" sz="1600" b="1" dirty="0" smtClean="0">
                <a:solidFill>
                  <a:schemeClr val="bg1"/>
                </a:solidFill>
                <a:latin typeface="微软雅黑" panose="020B0503020204020204" pitchFamily="34" charset="-122"/>
                <a:ea typeface="微软雅黑" panose="020B0503020204020204" pitchFamily="34" charset="-122"/>
              </a:rPr>
              <a:t>理</a:t>
            </a:r>
            <a:endParaRPr lang="zh-CN" altLang="en-US" sz="1600" b="1" dirty="0" smtClean="0">
              <a:solidFill>
                <a:schemeClr val="bg1"/>
              </a:solidFill>
              <a:latin typeface="微软雅黑" panose="020B0503020204020204" pitchFamily="34" charset="-122"/>
              <a:ea typeface="微软雅黑" panose="020B0503020204020204" pitchFamily="34" charset="-122"/>
            </a:endParaRPr>
          </a:p>
          <a:p>
            <a:r>
              <a:rPr lang="zh-CN" altLang="en-US" sz="1600" b="1" dirty="0" smtClean="0">
                <a:solidFill>
                  <a:schemeClr val="bg1"/>
                </a:solidFill>
                <a:latin typeface="微软雅黑" panose="020B0503020204020204" pitchFamily="34" charset="-122"/>
                <a:ea typeface="微软雅黑" panose="020B0503020204020204" pitchFamily="34" charset="-122"/>
              </a:rPr>
              <a:t>时</a:t>
            </a:r>
            <a:endParaRPr lang="zh-CN" altLang="en-US" sz="1600" b="1" dirty="0" smtClean="0">
              <a:solidFill>
                <a:schemeClr val="bg1"/>
              </a:solidFill>
              <a:latin typeface="微软雅黑" panose="020B0503020204020204" pitchFamily="34" charset="-122"/>
              <a:ea typeface="微软雅黑" panose="020B0503020204020204" pitchFamily="34" charset="-122"/>
            </a:endParaRPr>
          </a:p>
          <a:p>
            <a:r>
              <a:rPr lang="zh-CN" altLang="en-US" sz="1600" b="1" dirty="0" smtClean="0">
                <a:solidFill>
                  <a:schemeClr val="bg1"/>
                </a:solidFill>
                <a:latin typeface="微软雅黑" panose="020B0503020204020204" pitchFamily="34" charset="-122"/>
                <a:ea typeface="微软雅黑" panose="020B0503020204020204" pitchFamily="34" charset="-122"/>
              </a:rPr>
              <a:t>间</a:t>
            </a:r>
            <a:endParaRPr lang="zh-CN" altLang="en-US" sz="1600" b="1" dirty="0" smtClean="0">
              <a:solidFill>
                <a:schemeClr val="bg1"/>
              </a:solidFill>
              <a:latin typeface="微软雅黑" panose="020B0503020204020204" pitchFamily="34" charset="-122"/>
              <a:ea typeface="微软雅黑" panose="020B0503020204020204" pitchFamily="34" charset="-122"/>
            </a:endParaRPr>
          </a:p>
        </p:txBody>
      </p:sp>
    </p:spTree>
    <p:custDataLst>
      <p:tags r:id="rId3"/>
    </p:custDataLst>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平行四边形 25"/>
          <p:cNvSpPr/>
          <p:nvPr/>
        </p:nvSpPr>
        <p:spPr>
          <a:xfrm>
            <a:off x="3131840" y="2067694"/>
            <a:ext cx="5904656" cy="1129334"/>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nvGrpSpPr>
          <p:cNvPr id="9" name="组合 8"/>
          <p:cNvGrpSpPr/>
          <p:nvPr/>
        </p:nvGrpSpPr>
        <p:grpSpPr>
          <a:xfrm>
            <a:off x="323528" y="961872"/>
            <a:ext cx="3219756" cy="3219756"/>
            <a:chOff x="954455" y="963808"/>
            <a:chExt cx="3219756" cy="3219756"/>
          </a:xfrm>
        </p:grpSpPr>
        <p:sp>
          <p:nvSpPr>
            <p:cNvPr id="22" name="椭圆 21"/>
            <p:cNvSpPr/>
            <p:nvPr/>
          </p:nvSpPr>
          <p:spPr>
            <a:xfrm>
              <a:off x="954455" y="963808"/>
              <a:ext cx="3219756" cy="3219756"/>
            </a:xfrm>
            <a:prstGeom prst="ellipse">
              <a:avLst/>
            </a:prstGeom>
            <a:gradFill flip="none" rotWithShape="1">
              <a:gsLst>
                <a:gs pos="100000">
                  <a:schemeClr val="accent1">
                    <a:lumMod val="97000"/>
                    <a:lumOff val="3000"/>
                  </a:schemeClr>
                </a:gs>
                <a:gs pos="0">
                  <a:schemeClr val="accent1">
                    <a:lumMod val="60000"/>
                    <a:lumOff val="40000"/>
                  </a:schemeClr>
                </a:gs>
              </a:gsLst>
              <a:lin ang="27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232796" y="1242149"/>
              <a:ext cx="2663074" cy="2663074"/>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1750648" y="1788856"/>
              <a:ext cx="1612900" cy="1568450"/>
            </a:xfrm>
            <a:prstGeom prst="rect">
              <a:avLst/>
            </a:prstGeom>
            <a:noFill/>
          </p:spPr>
          <p:txBody>
            <a:bodyPr wrap="none" rtlCol="0">
              <a:spAutoFit/>
            </a:bodyPr>
            <a:lstStyle/>
            <a:p>
              <a:r>
                <a:rPr lang="en-US" altLang="zh-CN" sz="9600" dirty="0">
                  <a:gradFill>
                    <a:gsLst>
                      <a:gs pos="0">
                        <a:schemeClr val="accent1">
                          <a:lumMod val="97000"/>
                          <a:lumOff val="3000"/>
                        </a:schemeClr>
                      </a:gs>
                      <a:gs pos="95000">
                        <a:schemeClr val="accent1">
                          <a:lumMod val="60000"/>
                          <a:lumOff val="40000"/>
                        </a:schemeClr>
                      </a:gs>
                    </a:gsLst>
                    <a:lin ang="2700000" scaled="1"/>
                  </a:gradFill>
                  <a:latin typeface="微软雅黑" panose="020B0503020204020204" pitchFamily="34" charset="-122"/>
                  <a:ea typeface="微软雅黑" panose="020B0503020204020204" pitchFamily="34" charset="-122"/>
                </a:rPr>
                <a:t>02</a:t>
              </a:r>
              <a:endParaRPr lang="zh-CN" altLang="en-US" sz="9600" dirty="0">
                <a:gradFill>
                  <a:gsLst>
                    <a:gs pos="0">
                      <a:schemeClr val="accent1">
                        <a:lumMod val="97000"/>
                        <a:lumOff val="3000"/>
                      </a:schemeClr>
                    </a:gs>
                    <a:gs pos="95000">
                      <a:schemeClr val="accent1">
                        <a:lumMod val="60000"/>
                        <a:lumOff val="40000"/>
                      </a:schemeClr>
                    </a:gs>
                  </a:gsLst>
                  <a:lin ang="2700000" scaled="1"/>
                </a:gradFill>
                <a:latin typeface="微软雅黑" panose="020B0503020204020204" pitchFamily="34" charset="-122"/>
                <a:ea typeface="微软雅黑" panose="020B0503020204020204" pitchFamily="34" charset="-122"/>
              </a:endParaRPr>
            </a:p>
          </p:txBody>
        </p:sp>
      </p:grpSp>
      <p:sp>
        <p:nvSpPr>
          <p:cNvPr id="25" name="矩形 24"/>
          <p:cNvSpPr/>
          <p:nvPr/>
        </p:nvSpPr>
        <p:spPr>
          <a:xfrm>
            <a:off x="3845828" y="2382465"/>
            <a:ext cx="5118153" cy="499110"/>
          </a:xfrm>
          <a:prstGeom prst="rect">
            <a:avLst/>
          </a:prstGeom>
          <a:ln w="15875">
            <a:noFill/>
          </a:ln>
        </p:spPr>
        <p:txBody>
          <a:bodyPr wrap="square" lIns="68580" tIns="34290" rIns="68580" bIns="34290">
            <a:spAutoFit/>
          </a:bodyPr>
          <a:lstStyle/>
          <a:p>
            <a:r>
              <a:rPr lang="en-US" altLang="zh-CN" sz="2800" b="1"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sz="2800" b="1" dirty="0">
                <a:solidFill>
                  <a:schemeClr val="tx1">
                    <a:lumMod val="75000"/>
                    <a:lumOff val="25000"/>
                  </a:schemeClr>
                </a:solidFill>
                <a:latin typeface="微软雅黑" panose="020B0503020204020204" pitchFamily="34" charset="-122"/>
                <a:ea typeface="微软雅黑" panose="020B0503020204020204" pitchFamily="34" charset="-122"/>
                <a:sym typeface="+mn-ea"/>
              </a:rPr>
              <a:t>系统操作指引</a:t>
            </a:r>
            <a:endPar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 name="组合 9"/>
          <p:cNvGrpSpPr/>
          <p:nvPr/>
        </p:nvGrpSpPr>
        <p:grpSpPr bwMode="auto">
          <a:xfrm>
            <a:off x="220913" y="281762"/>
            <a:ext cx="4687588" cy="476250"/>
            <a:chOff x="367" y="570"/>
            <a:chExt cx="7380" cy="750"/>
          </a:xfrm>
          <a:noFill/>
        </p:grpSpPr>
        <p:pic>
          <p:nvPicPr>
            <p:cNvPr id="3" name="图片 4" descr="logo"/>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67" y="570"/>
              <a:ext cx="789" cy="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4" name="文本框 7"/>
            <p:cNvSpPr txBox="1">
              <a:spLocks noChangeArrowheads="1"/>
            </p:cNvSpPr>
            <p:nvPr/>
          </p:nvSpPr>
          <p:spPr bwMode="auto">
            <a:xfrm>
              <a:off x="1284" y="632"/>
              <a:ext cx="6463" cy="5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00" b="1" dirty="0">
                  <a:solidFill>
                    <a:srgbClr val="0070C0"/>
                  </a:solidFill>
                  <a:latin typeface="微软雅黑" panose="020B0503020204020204" pitchFamily="34" charset="-122"/>
                  <a:ea typeface="微软雅黑" panose="020B0503020204020204" pitchFamily="34" charset="-122"/>
                </a:rPr>
                <a:t>国家税务总局北京市</a:t>
              </a:r>
              <a:r>
                <a:rPr lang="zh-CN" altLang="en-US" sz="1600" b="1" dirty="0">
                  <a:solidFill>
                    <a:srgbClr val="0070C0"/>
                  </a:solidFill>
                  <a:latin typeface="微软雅黑" panose="020B0503020204020204" pitchFamily="34" charset="-122"/>
                  <a:ea typeface="微软雅黑" panose="020B0503020204020204" pitchFamily="34" charset="-122"/>
                  <a:sym typeface="+mn-ea"/>
                </a:rPr>
                <a:t>丰台区</a:t>
              </a:r>
              <a:r>
                <a:rPr lang="zh-CN" altLang="en-US" sz="1600" b="1" dirty="0">
                  <a:solidFill>
                    <a:srgbClr val="0070C0"/>
                  </a:solidFill>
                  <a:latin typeface="微软雅黑" panose="020B0503020204020204" pitchFamily="34" charset="-122"/>
                  <a:ea typeface="微软雅黑" panose="020B0503020204020204" pitchFamily="34" charset="-122"/>
                </a:rPr>
                <a:t>税务局</a:t>
              </a:r>
              <a:endParaRPr lang="zh-CN" altLang="en-US" sz="1600" b="1" dirty="0">
                <a:solidFill>
                  <a:srgbClr val="0070C0"/>
                </a:solidFill>
                <a:latin typeface="微软雅黑" panose="020B0503020204020204" pitchFamily="34" charset="-122"/>
                <a:ea typeface="微软雅黑" panose="020B0503020204020204" pitchFamily="34" charset="-122"/>
              </a:endParaRPr>
            </a:p>
          </p:txBody>
        </p:sp>
      </p:gr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直接连接符 23"/>
          <p:cNvCxnSpPr/>
          <p:nvPr/>
        </p:nvCxnSpPr>
        <p:spPr>
          <a:xfrm flipV="1">
            <a:off x="-75466" y="3164527"/>
            <a:ext cx="9218276" cy="33329"/>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cxnSp>
        <p:nvCxnSpPr>
          <p:cNvPr id="51" name="直接连接符 50"/>
          <p:cNvCxnSpPr/>
          <p:nvPr/>
        </p:nvCxnSpPr>
        <p:spPr>
          <a:xfrm>
            <a:off x="-36579" y="2643956"/>
            <a:ext cx="9194945" cy="19045"/>
          </a:xfrm>
          <a:prstGeom prst="line">
            <a:avLst/>
          </a:prstGeom>
          <a:ln w="1006475">
            <a:solidFill>
              <a:srgbClr val="3992DB"/>
            </a:solidFill>
          </a:ln>
        </p:spPr>
        <p:style>
          <a:lnRef idx="2">
            <a:schemeClr val="accent1"/>
          </a:lnRef>
          <a:fillRef idx="0">
            <a:schemeClr val="accent1"/>
          </a:fillRef>
          <a:effectRef idx="1">
            <a:schemeClr val="accent1"/>
          </a:effectRef>
          <a:fontRef idx="minor">
            <a:schemeClr val="tx1"/>
          </a:fontRef>
        </p:style>
      </p:cxnSp>
      <p:grpSp>
        <p:nvGrpSpPr>
          <p:cNvPr id="16" name="Group 337"/>
          <p:cNvGrpSpPr/>
          <p:nvPr/>
        </p:nvGrpSpPr>
        <p:grpSpPr>
          <a:xfrm>
            <a:off x="3027448" y="1670920"/>
            <a:ext cx="2856280" cy="1802137"/>
            <a:chOff x="1" y="0"/>
            <a:chExt cx="4392858" cy="2872248"/>
          </a:xfrm>
          <a:gradFill>
            <a:gsLst>
              <a:gs pos="0">
                <a:srgbClr val="00B0F0"/>
              </a:gs>
              <a:gs pos="55000">
                <a:srgbClr val="0070C0"/>
              </a:gs>
            </a:gsLst>
            <a:lin ang="5400000" scaled="1"/>
          </a:gradFill>
        </p:grpSpPr>
        <p:sp>
          <p:nvSpPr>
            <p:cNvPr id="18" name="Shape 333"/>
            <p:cNvSpPr/>
            <p:nvPr/>
          </p:nvSpPr>
          <p:spPr>
            <a:xfrm>
              <a:off x="1" y="0"/>
              <a:ext cx="4392858"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grpFill/>
            <a:ln w="12700" cap="flat">
              <a:noFill/>
              <a:miter lim="400000"/>
            </a:ln>
            <a:effectLst/>
          </p:spPr>
          <p:txBody>
            <a:bodyPr wrap="square" lIns="0" tIns="0" rIns="0" bIns="0" numCol="1" anchor="ctr">
              <a:noAutofit/>
            </a:bodyPr>
            <a:lstStyle/>
            <a:p>
              <a:pPr lvl="0">
                <a:defRPr sz="11200"/>
              </a:pPr>
              <a:endParaRPr sz="1200">
                <a:solidFill>
                  <a:schemeClr val="bg1"/>
                </a:solidFill>
                <a:latin typeface="Arial" panose="020B0604020202020204" pitchFamily="34" charset="0"/>
                <a:cs typeface="Arial" panose="020B0604020202020204" pitchFamily="34" charset="0"/>
              </a:endParaRPr>
            </a:p>
          </p:txBody>
        </p:sp>
        <p:sp>
          <p:nvSpPr>
            <p:cNvPr id="19" name="Shape 335"/>
            <p:cNvSpPr/>
            <p:nvPr/>
          </p:nvSpPr>
          <p:spPr>
            <a:xfrm>
              <a:off x="1201304" y="1282318"/>
              <a:ext cx="2637429" cy="343090"/>
            </a:xfrm>
            <a:prstGeom prst="rect">
              <a:avLst/>
            </a:prstGeom>
            <a:grpFill/>
            <a:ln w="12700" cap="flat">
              <a:noFill/>
              <a:miter lim="400000"/>
            </a:ln>
            <a:effectLst/>
          </p:spPr>
          <p:txBody>
            <a:bodyPr wrap="squar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endParaRPr lang="zh-CN" altLang="id-ID" sz="1400" b="1" dirty="0">
                <a:solidFill>
                  <a:schemeClr val="bg1"/>
                </a:solidFill>
                <a:latin typeface="微软雅黑" panose="020B0503020204020204" pitchFamily="34" charset="-122"/>
                <a:ea typeface="微软雅黑" panose="020B0503020204020204" pitchFamily="34" charset="-122"/>
                <a:cs typeface="Lato Regular"/>
              </a:endParaRPr>
            </a:p>
          </p:txBody>
        </p:sp>
      </p:grpSp>
      <p:sp>
        <p:nvSpPr>
          <p:cNvPr id="50" name="Shape 335"/>
          <p:cNvSpPr/>
          <p:nvPr/>
        </p:nvSpPr>
        <p:spPr>
          <a:xfrm>
            <a:off x="2589977" y="1739785"/>
            <a:ext cx="4948753" cy="1415415"/>
          </a:xfrm>
          <a:prstGeom prst="rect">
            <a:avLst/>
          </a:prstGeom>
          <a:noFill/>
          <a:ln w="12700" cap="flat">
            <a:noFill/>
            <a:miter lim="400000"/>
          </a:ln>
          <a:effectLst/>
        </p:spPr>
        <p:txBody>
          <a:bodyPr wrap="squar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defRPr/>
            </a:pPr>
            <a:endParaRPr lang="en-US" altLang="zh-CN" sz="3600" dirty="0">
              <a:latin typeface="微软雅黑" panose="020B0503020204020204" pitchFamily="34" charset="-122"/>
              <a:ea typeface="微软雅黑" panose="020B0503020204020204" pitchFamily="34" charset="-122"/>
              <a:cs typeface="微软雅黑" panose="020B0503020204020204" pitchFamily="34" charset="-122"/>
            </a:endParaRPr>
          </a:p>
          <a:p>
            <a:pPr algn="ctr">
              <a:defRPr/>
            </a:pPr>
            <a:r>
              <a:rPr lang="zh-CN" altLang="en-US" sz="2800" b="1" dirty="0">
                <a:latin typeface="微软雅黑" panose="020B0503020204020204" pitchFamily="34" charset="-122"/>
                <a:ea typeface="微软雅黑" panose="020B0503020204020204" pitchFamily="34" charset="-122"/>
                <a:cs typeface="微软雅黑" panose="020B0503020204020204" pitchFamily="34" charset="-122"/>
              </a:rPr>
              <a:t>集中申报期内</a:t>
            </a:r>
            <a:r>
              <a:rPr lang="zh-CN" altLang="en-US" sz="2800" b="1" dirty="0" smtClean="0">
                <a:latin typeface="微软雅黑" panose="020B0503020204020204" pitchFamily="34" charset="-122"/>
                <a:ea typeface="微软雅黑" panose="020B0503020204020204" pitchFamily="34" charset="-122"/>
                <a:cs typeface="微软雅黑" panose="020B0503020204020204" pitchFamily="34" charset="-122"/>
              </a:rPr>
              <a:t>申报和</a:t>
            </a:r>
            <a:endParaRPr lang="en-US" altLang="zh-CN" sz="2800" b="1" dirty="0" smtClean="0">
              <a:latin typeface="微软雅黑" panose="020B0503020204020204" pitchFamily="34" charset="-122"/>
              <a:ea typeface="微软雅黑" panose="020B0503020204020204" pitchFamily="34" charset="-122"/>
              <a:cs typeface="微软雅黑" panose="020B0503020204020204" pitchFamily="34" charset="-122"/>
            </a:endParaRPr>
          </a:p>
          <a:p>
            <a:pPr algn="ctr">
              <a:defRPr/>
            </a:pPr>
            <a:r>
              <a:rPr lang="zh-CN" altLang="en-US" sz="2800" b="1" dirty="0" smtClean="0">
                <a:latin typeface="微软雅黑" panose="020B0503020204020204" pitchFamily="34" charset="-122"/>
                <a:ea typeface="微软雅黑" panose="020B0503020204020204" pitchFamily="34" charset="-122"/>
                <a:cs typeface="微软雅黑" panose="020B0503020204020204" pitchFamily="34" charset="-122"/>
              </a:rPr>
              <a:t>修改</a:t>
            </a:r>
            <a:r>
              <a:rPr lang="en-US" altLang="zh-CN" sz="2800" b="1" dirty="0" smtClean="0">
                <a:latin typeface="微软雅黑" panose="020B0503020204020204" pitchFamily="34" charset="-122"/>
                <a:ea typeface="微软雅黑" panose="020B0503020204020204" pitchFamily="34" charset="-122"/>
                <a:cs typeface="微软雅黑" panose="020B0503020204020204" pitchFamily="34" charset="-122"/>
              </a:rPr>
              <a:t>2024</a:t>
            </a:r>
            <a:r>
              <a:rPr lang="zh-CN" altLang="en-US" sz="2800" b="1" dirty="0" smtClean="0">
                <a:latin typeface="微软雅黑" panose="020B0503020204020204" pitchFamily="34" charset="-122"/>
                <a:ea typeface="微软雅黑" panose="020B0503020204020204" pitchFamily="34" charset="-122"/>
                <a:cs typeface="微软雅黑" panose="020B0503020204020204" pitchFamily="34" charset="-122"/>
              </a:rPr>
              <a:t>年度</a:t>
            </a:r>
            <a:r>
              <a:rPr lang="zh-CN" altLang="en-US" sz="2800" b="1" dirty="0">
                <a:latin typeface="微软雅黑" panose="020B0503020204020204" pitchFamily="34" charset="-122"/>
                <a:ea typeface="微软雅黑" panose="020B0503020204020204" pitchFamily="34" charset="-122"/>
                <a:cs typeface="微软雅黑" panose="020B0503020204020204" pitchFamily="34" charset="-122"/>
              </a:rPr>
              <a:t>缴费工资</a:t>
            </a:r>
            <a:endParaRPr lang="zh-CN" altLang="en-US" sz="2800" b="1" dirty="0">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2" name="Group 360"/>
          <p:cNvGrpSpPr/>
          <p:nvPr/>
        </p:nvGrpSpPr>
        <p:grpSpPr>
          <a:xfrm>
            <a:off x="2057103" y="2247508"/>
            <a:ext cx="855122" cy="859407"/>
            <a:chOff x="-2231388" y="361950"/>
            <a:chExt cx="850594" cy="850594"/>
          </a:xfrm>
          <a:gradFill>
            <a:gsLst>
              <a:gs pos="0">
                <a:srgbClr val="00B0F0"/>
              </a:gs>
              <a:gs pos="55000">
                <a:srgbClr val="0070C0"/>
              </a:gs>
            </a:gsLst>
            <a:lin ang="5400000" scaled="1"/>
          </a:gradFill>
        </p:grpSpPr>
        <p:sp>
          <p:nvSpPr>
            <p:cNvPr id="4" name="Shape 358"/>
            <p:cNvSpPr/>
            <p:nvPr/>
          </p:nvSpPr>
          <p:spPr>
            <a:xfrm>
              <a:off x="-2231388" y="36195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50800" cap="flat">
              <a:solidFill>
                <a:srgbClr val="FBF9FC"/>
              </a:solidFill>
              <a:prstDash val="solid"/>
              <a:miter lim="400000"/>
            </a:ln>
            <a:effectLst/>
          </p:spPr>
          <p:txBody>
            <a:bodyPr wrap="square" lIns="0" tIns="0" rIns="0" bIns="0" numCol="1" anchor="ctr">
              <a:noAutofit/>
            </a:bodyPr>
            <a:lstStyle/>
            <a:p>
              <a:pPr lvl="0">
                <a:defRPr sz="11200"/>
              </a:pPr>
              <a:endParaRPr sz="1800">
                <a:solidFill>
                  <a:schemeClr val="bg1"/>
                </a:solidFill>
                <a:latin typeface="Arial" panose="020B0604020202020204" pitchFamily="34" charset="0"/>
                <a:cs typeface="Arial" panose="020B0604020202020204" pitchFamily="34" charset="0"/>
              </a:endParaRPr>
            </a:p>
          </p:txBody>
        </p:sp>
        <p:sp>
          <p:nvSpPr>
            <p:cNvPr id="5" name="Shape 359"/>
            <p:cNvSpPr/>
            <p:nvPr/>
          </p:nvSpPr>
          <p:spPr>
            <a:xfrm>
              <a:off x="-1931780" y="475888"/>
              <a:ext cx="250430" cy="622301"/>
            </a:xfrm>
            <a:prstGeom prst="rect">
              <a:avLst/>
            </a:prstGeom>
            <a:grpFill/>
            <a:ln w="12700" cap="flat">
              <a:noFill/>
              <a:miter lim="400000"/>
            </a:ln>
            <a:effec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lang="en-US" sz="3600" dirty="0">
                  <a:solidFill>
                    <a:schemeClr val="bg1"/>
                  </a:solidFill>
                  <a:latin typeface="方正小标宋简体" panose="02010601030101010101" charset="-122"/>
                  <a:ea typeface="方正小标宋简体" panose="02010601030101010101" charset="-122"/>
                  <a:cs typeface="Arial" panose="020B0604020202020204" pitchFamily="34" charset="0"/>
                </a:rPr>
                <a:t>1</a:t>
              </a:r>
              <a:endParaRPr lang="en-US" sz="3600" dirty="0">
                <a:solidFill>
                  <a:schemeClr val="bg1"/>
                </a:solidFill>
                <a:latin typeface="方正小标宋简体" panose="02010601030101010101" charset="-122"/>
                <a:ea typeface="方正小标宋简体" panose="02010601030101010101" charset="-122"/>
                <a:cs typeface="Arial" panose="020B0604020202020204" pitchFamily="34" charset="0"/>
              </a:endParaRPr>
            </a:p>
          </p:txBody>
        </p:sp>
      </p:gr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图二"/>
          <p:cNvPicPr>
            <a:picLocks noChangeAspect="1"/>
          </p:cNvPicPr>
          <p:nvPr/>
        </p:nvPicPr>
        <p:blipFill>
          <a:blip r:embed="rId1"/>
          <a:stretch>
            <a:fillRect/>
          </a:stretch>
        </p:blipFill>
        <p:spPr>
          <a:xfrm>
            <a:off x="3930015" y="1348105"/>
            <a:ext cx="4898390" cy="2299970"/>
          </a:xfrm>
          <a:prstGeom prst="rect">
            <a:avLst/>
          </a:prstGeom>
        </p:spPr>
      </p:pic>
      <p:grpSp>
        <p:nvGrpSpPr>
          <p:cNvPr id="7" name="组合 6"/>
          <p:cNvGrpSpPr/>
          <p:nvPr/>
        </p:nvGrpSpPr>
        <p:grpSpPr>
          <a:xfrm>
            <a:off x="62865" y="27940"/>
            <a:ext cx="4597400" cy="545465"/>
            <a:chOff x="213" y="158"/>
            <a:chExt cx="7240" cy="859"/>
          </a:xfrm>
        </p:grpSpPr>
        <p:sp>
          <p:nvSpPr>
            <p:cNvPr id="20" name="文本框 19"/>
            <p:cNvSpPr txBox="1"/>
            <p:nvPr/>
          </p:nvSpPr>
          <p:spPr>
            <a:xfrm>
              <a:off x="510" y="158"/>
              <a:ext cx="6943" cy="533"/>
            </a:xfrm>
            <a:prstGeom prst="rect">
              <a:avLst/>
            </a:prstGeom>
            <a:noFill/>
          </p:spPr>
          <p:txBody>
            <a:bodyPr wrap="square" rtlCol="0">
              <a:spAutoFit/>
            </a:bodyPr>
            <a:lstStyle/>
            <a:p>
              <a:r>
                <a:rPr lang="zh-CN" altLang="en-US" sz="1600" dirty="0">
                  <a:solidFill>
                    <a:schemeClr val="tx1">
                      <a:lumMod val="75000"/>
                      <a:lumOff val="25000"/>
                    </a:schemeClr>
                  </a:solidFill>
                  <a:latin typeface="汉仪旗黑-30简" charset="0"/>
                  <a:ea typeface="汉仪旗黑-30简" charset="0"/>
                  <a:sym typeface="+mn-ea"/>
                </a:rPr>
                <a:t>系统操作</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年度缴费工资申报</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客户端</a:t>
              </a:r>
              <a:endParaRPr lang="zh-CN" altLang="en-US" sz="1600" dirty="0">
                <a:solidFill>
                  <a:schemeClr val="tx1">
                    <a:lumMod val="75000"/>
                    <a:lumOff val="25000"/>
                  </a:schemeClr>
                </a:solidFill>
                <a:latin typeface="汉仪旗黑-30简" charset="0"/>
                <a:ea typeface="汉仪旗黑-30简" charset="0"/>
                <a:sym typeface="+mn-ea"/>
              </a:endParaRPr>
            </a:p>
          </p:txBody>
        </p:sp>
        <p:grpSp>
          <p:nvGrpSpPr>
            <p:cNvPr id="2" name="组合 1"/>
            <p:cNvGrpSpPr/>
            <p:nvPr/>
          </p:nvGrpSpPr>
          <p:grpSpPr>
            <a:xfrm>
              <a:off x="213" y="158"/>
              <a:ext cx="7240" cy="859"/>
              <a:chOff x="213" y="158"/>
              <a:chExt cx="7240" cy="859"/>
            </a:xfrm>
          </p:grpSpPr>
          <p:sp>
            <p:nvSpPr>
              <p:cNvPr id="17" name="半闭框 1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p:cNvSpPr/>
              <p:nvPr/>
            </p:nvSpPr>
            <p:spPr>
              <a:xfrm rot="10800000">
                <a:off x="7057" y="677"/>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24" name="直接连接符 2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3" name="文本框 12"/>
          <p:cNvSpPr txBox="1"/>
          <p:nvPr/>
        </p:nvSpPr>
        <p:spPr>
          <a:xfrm>
            <a:off x="1990407" y="3795886"/>
            <a:ext cx="6901180" cy="829945"/>
          </a:xfrm>
          <a:prstGeom prst="rect">
            <a:avLst/>
          </a:prstGeom>
          <a:noFill/>
        </p:spPr>
        <p:txBody>
          <a:bodyPr wrap="square" rtlCol="0">
            <a:spAutoFit/>
          </a:bodyPr>
          <a:lstStyle/>
          <a:p>
            <a:pPr indent="0" algn="l" fontAlgn="auto">
              <a:buNone/>
            </a:pPr>
            <a:endParaRPr lang="zh-CN"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indent="0" algn="l" fontAlgn="auto">
              <a:buNone/>
            </a:pPr>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1.</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用人单位在客户端</a:t>
            </a: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a:t>
            </a:r>
            <a:r>
              <a:rPr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年度缴费工资申报</a:t>
            </a: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模块</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可点击此按钮进行选择按人员申报缴费工资或按险种申报缴费工资。</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6" name="圆角矩形 15"/>
          <p:cNvSpPr/>
          <p:nvPr/>
        </p:nvSpPr>
        <p:spPr>
          <a:xfrm>
            <a:off x="7600950" y="1779905"/>
            <a:ext cx="1212215" cy="287655"/>
          </a:xfrm>
          <a:prstGeom prst="round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7452583" y="1419741"/>
            <a:ext cx="288862" cy="338554"/>
          </a:xfrm>
          <a:prstGeom prst="rect">
            <a:avLst/>
          </a:prstGeom>
          <a:noFill/>
          <a:ln>
            <a:noFill/>
          </a:ln>
        </p:spPr>
        <p:txBody>
          <a:bodyPr wrap="none" rtlCol="0" anchor="t">
            <a:spAutoFit/>
          </a:bodyPr>
          <a:lstStyle/>
          <a:p>
            <a:pPr algn="ctr"/>
            <a:r>
              <a:rPr lang="en-US" altLang="zh-CN" sz="1600" b="1" dirty="0">
                <a:solidFill>
                  <a:srgbClr val="FF0000"/>
                </a:solidFill>
                <a:effectLst>
                  <a:outerShdw blurRad="38100" dist="19050" dir="2700000" algn="tl" rotWithShape="0">
                    <a:schemeClr val="dk1">
                      <a:alpha val="40000"/>
                    </a:schemeClr>
                  </a:outerShdw>
                </a:effectLst>
              </a:rPr>
              <a:t>1</a:t>
            </a:r>
            <a:endParaRPr lang="en-US" altLang="zh-CN" sz="1600" b="1" dirty="0">
              <a:solidFill>
                <a:srgbClr val="FF0000"/>
              </a:solidFill>
              <a:effectLst>
                <a:outerShdw blurRad="38100" dist="19050" dir="2700000" algn="tl" rotWithShape="0">
                  <a:schemeClr val="dk1">
                    <a:alpha val="40000"/>
                  </a:schemeClr>
                </a:outerShdw>
              </a:effectLst>
            </a:endParaRPr>
          </a:p>
        </p:txBody>
      </p:sp>
      <p:sp>
        <p:nvSpPr>
          <p:cNvPr id="5" name="TextBox 46"/>
          <p:cNvSpPr txBox="1"/>
          <p:nvPr/>
        </p:nvSpPr>
        <p:spPr>
          <a:xfrm>
            <a:off x="107315" y="3148330"/>
            <a:ext cx="1358265" cy="830580"/>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solidFill>
                  <a:srgbClr val="FF0000"/>
                </a:solidFill>
                <a:sym typeface="+mn-ea"/>
              </a:rPr>
              <a:t>年度缴费工资申报</a:t>
            </a:r>
            <a:r>
              <a:rPr lang="en-US" altLang="zh-CN" sz="1800" b="1" dirty="0">
                <a:solidFill>
                  <a:srgbClr val="FF0000"/>
                </a:solidFill>
                <a:sym typeface="+mn-ea"/>
              </a:rPr>
              <a:t>-</a:t>
            </a:r>
            <a:r>
              <a:rPr lang="zh-CN" altLang="en-US" sz="1800" b="1" dirty="0">
                <a:solidFill>
                  <a:srgbClr val="FF0000"/>
                </a:solidFill>
                <a:sym typeface="+mn-ea"/>
              </a:rPr>
              <a:t>客户端</a:t>
            </a:r>
            <a:endParaRPr lang="zh-CN" altLang="en-US" sz="1800" b="1" dirty="0">
              <a:solidFill>
                <a:srgbClr val="FF0000"/>
              </a:solidFill>
              <a:sym typeface="+mn-ea"/>
            </a:endParaRPr>
          </a:p>
        </p:txBody>
      </p:sp>
      <p:sp>
        <p:nvSpPr>
          <p:cNvPr id="37" name="ïŝ1ïḓe"/>
          <p:cNvSpPr/>
          <p:nvPr/>
        </p:nvSpPr>
        <p:spPr>
          <a:xfrm>
            <a:off x="107315" y="1564005"/>
            <a:ext cx="1369060" cy="1262380"/>
          </a:xfrm>
          <a:prstGeom prst="ellipse">
            <a:avLst/>
          </a:prstGeom>
          <a:blipFill>
            <a:blip r:embed="rId2" cstate="print">
              <a:extLst>
                <a:ext uri="{28A0092B-C50C-407E-A947-70E740481C1C}">
                  <a14:useLocalDpi xmlns:a14="http://schemas.microsoft.com/office/drawing/2010/main" val="0"/>
                </a:ext>
              </a:extLst>
            </a:blip>
            <a:stretch>
              <a:fillRect/>
            </a:stretch>
          </a:blipFill>
          <a:ln w="76200" cap="flat" cmpd="sng" algn="ctr">
            <a:no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pic>
        <p:nvPicPr>
          <p:cNvPr id="8" name="图片 7" descr="图一"/>
          <p:cNvPicPr>
            <a:picLocks noChangeAspect="1"/>
          </p:cNvPicPr>
          <p:nvPr/>
        </p:nvPicPr>
        <p:blipFill>
          <a:blip r:embed="rId3"/>
          <a:stretch>
            <a:fillRect/>
          </a:stretch>
        </p:blipFill>
        <p:spPr>
          <a:xfrm>
            <a:off x="1907772" y="1275477"/>
            <a:ext cx="1972945" cy="2495550"/>
          </a:xfrm>
          <a:prstGeom prst="rect">
            <a:avLst/>
          </a:prstGeom>
        </p:spPr>
      </p:pic>
      <p:sp>
        <p:nvSpPr>
          <p:cNvPr id="10" name="圆角矩形 9"/>
          <p:cNvSpPr/>
          <p:nvPr/>
        </p:nvSpPr>
        <p:spPr>
          <a:xfrm>
            <a:off x="2097405" y="2788285"/>
            <a:ext cx="1212215" cy="287655"/>
          </a:xfrm>
          <a:prstGeom prst="round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2865" y="27940"/>
            <a:ext cx="4597400" cy="545465"/>
            <a:chOff x="213" y="158"/>
            <a:chExt cx="7240" cy="859"/>
          </a:xfrm>
        </p:grpSpPr>
        <p:sp>
          <p:nvSpPr>
            <p:cNvPr id="20" name="文本框 19"/>
            <p:cNvSpPr txBox="1"/>
            <p:nvPr/>
          </p:nvSpPr>
          <p:spPr>
            <a:xfrm>
              <a:off x="510" y="158"/>
              <a:ext cx="6943" cy="533"/>
            </a:xfrm>
            <a:prstGeom prst="rect">
              <a:avLst/>
            </a:prstGeom>
            <a:noFill/>
          </p:spPr>
          <p:txBody>
            <a:bodyPr wrap="square" rtlCol="0">
              <a:spAutoFit/>
            </a:bodyPr>
            <a:lstStyle/>
            <a:p>
              <a:r>
                <a:rPr lang="zh-CN" altLang="en-US" sz="1600" dirty="0">
                  <a:solidFill>
                    <a:schemeClr val="tx1">
                      <a:lumMod val="75000"/>
                      <a:lumOff val="25000"/>
                    </a:schemeClr>
                  </a:solidFill>
                  <a:latin typeface="汉仪旗黑-30简" charset="0"/>
                  <a:ea typeface="汉仪旗黑-30简" charset="0"/>
                  <a:sym typeface="+mn-ea"/>
                </a:rPr>
                <a:t>系统操作</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年度缴费工资申报</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客户端</a:t>
              </a:r>
              <a:endParaRPr lang="zh-CN" altLang="en-US" sz="1600" dirty="0">
                <a:solidFill>
                  <a:schemeClr val="tx1">
                    <a:lumMod val="75000"/>
                    <a:lumOff val="25000"/>
                  </a:schemeClr>
                </a:solidFill>
                <a:latin typeface="汉仪旗黑-30简" charset="0"/>
                <a:ea typeface="汉仪旗黑-30简" charset="0"/>
                <a:sym typeface="+mn-ea"/>
              </a:endParaRPr>
            </a:p>
          </p:txBody>
        </p:sp>
        <p:grpSp>
          <p:nvGrpSpPr>
            <p:cNvPr id="2" name="组合 1"/>
            <p:cNvGrpSpPr/>
            <p:nvPr/>
          </p:nvGrpSpPr>
          <p:grpSpPr>
            <a:xfrm>
              <a:off x="213" y="158"/>
              <a:ext cx="7240" cy="859"/>
              <a:chOff x="213" y="158"/>
              <a:chExt cx="7240" cy="859"/>
            </a:xfrm>
          </p:grpSpPr>
          <p:sp>
            <p:nvSpPr>
              <p:cNvPr id="17" name="半闭框 1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p:cNvSpPr/>
              <p:nvPr/>
            </p:nvSpPr>
            <p:spPr>
              <a:xfrm rot="10800000">
                <a:off x="7057" y="677"/>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24" name="直接连接符 2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0" name="圆角矩形 9"/>
          <p:cNvSpPr/>
          <p:nvPr/>
        </p:nvSpPr>
        <p:spPr>
          <a:xfrm>
            <a:off x="1535430" y="941705"/>
            <a:ext cx="7371715" cy="3783965"/>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93"/>
          <p:cNvSpPr/>
          <p:nvPr/>
        </p:nvSpPr>
        <p:spPr>
          <a:xfrm>
            <a:off x="1493852" y="884096"/>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gradFill>
            <a:gsLst>
              <a:gs pos="74000">
                <a:schemeClr val="accent1">
                  <a:lumMod val="97000"/>
                  <a:lumOff val="3000"/>
                </a:schemeClr>
              </a:gs>
              <a:gs pos="0">
                <a:schemeClr val="accent1">
                  <a:lumMod val="60000"/>
                  <a:lumOff val="4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3"/>
          <p:cNvSpPr/>
          <p:nvPr/>
        </p:nvSpPr>
        <p:spPr>
          <a:xfrm rot="10800000">
            <a:off x="8662396" y="4488708"/>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gradFill>
            <a:gsLst>
              <a:gs pos="74000">
                <a:schemeClr val="accent1">
                  <a:lumMod val="97000"/>
                  <a:lumOff val="3000"/>
                </a:schemeClr>
              </a:gs>
              <a:gs pos="0">
                <a:schemeClr val="accent1">
                  <a:lumMod val="60000"/>
                  <a:lumOff val="4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2325262" y="3157716"/>
            <a:ext cx="6077166" cy="1323439"/>
          </a:xfrm>
          <a:prstGeom prst="rect">
            <a:avLst/>
          </a:prstGeom>
          <a:noFill/>
        </p:spPr>
        <p:txBody>
          <a:bodyPr wrap="square" rtlCol="0">
            <a:spAutoFit/>
          </a:bodyPr>
          <a:lstStyle/>
          <a:p>
            <a:pPr indent="0" algn="l" fontAlgn="auto">
              <a:buNone/>
            </a:pPr>
            <a:endParaRPr lang="zh-CN"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indent="0" algn="l" fontAlgn="auto">
              <a:buNone/>
            </a:pPr>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2.</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点击【添加】，添加职工信息，将职工信息添加到列表中。系统添加职工信息的方式有：单个录入、外部文件导入、添加全部正常缴费职工、添加全部正常缴费职工（缴费工资为空）、按单位编号添加缴费职工。</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pic>
        <p:nvPicPr>
          <p:cNvPr id="6" name="图片 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382507" y="1028112"/>
            <a:ext cx="6409300" cy="2146370"/>
          </a:xfrm>
          <a:prstGeom prst="rect">
            <a:avLst/>
          </a:prstGeom>
        </p:spPr>
      </p:pic>
      <p:sp>
        <p:nvSpPr>
          <p:cNvPr id="19" name="圆角矩形 18"/>
          <p:cNvSpPr/>
          <p:nvPr/>
        </p:nvSpPr>
        <p:spPr>
          <a:xfrm>
            <a:off x="4273106" y="1419622"/>
            <a:ext cx="522858" cy="265232"/>
          </a:xfrm>
          <a:prstGeom prst="round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4572527" y="1097340"/>
            <a:ext cx="288862" cy="338554"/>
          </a:xfrm>
          <a:prstGeom prst="rect">
            <a:avLst/>
          </a:prstGeom>
          <a:noFill/>
          <a:ln>
            <a:noFill/>
          </a:ln>
        </p:spPr>
        <p:txBody>
          <a:bodyPr wrap="none" rtlCol="0" anchor="t">
            <a:spAutoFit/>
          </a:bodyPr>
          <a:lstStyle/>
          <a:p>
            <a:pPr algn="ctr"/>
            <a:r>
              <a:rPr lang="en-US" altLang="zh-CN" sz="1600" b="1" dirty="0">
                <a:solidFill>
                  <a:srgbClr val="FF0000"/>
                </a:solidFill>
                <a:effectLst>
                  <a:outerShdw blurRad="38100" dist="19050" dir="2700000" algn="tl" rotWithShape="0">
                    <a:schemeClr val="dk1">
                      <a:alpha val="40000"/>
                    </a:schemeClr>
                  </a:outerShdw>
                </a:effectLst>
              </a:rPr>
              <a:t>2</a:t>
            </a:r>
            <a:endParaRPr lang="en-US" altLang="zh-CN" sz="1600" b="1" dirty="0">
              <a:solidFill>
                <a:srgbClr val="FF0000"/>
              </a:solidFill>
              <a:effectLst>
                <a:outerShdw blurRad="38100" dist="19050" dir="2700000" algn="tl" rotWithShape="0">
                  <a:schemeClr val="dk1">
                    <a:alpha val="40000"/>
                  </a:schemeClr>
                </a:outerShdw>
              </a:effectLst>
            </a:endParaRPr>
          </a:p>
        </p:txBody>
      </p:sp>
      <p:sp>
        <p:nvSpPr>
          <p:cNvPr id="5" name="TextBox 46"/>
          <p:cNvSpPr txBox="1"/>
          <p:nvPr/>
        </p:nvSpPr>
        <p:spPr>
          <a:xfrm>
            <a:off x="107315" y="3148330"/>
            <a:ext cx="1358265" cy="830580"/>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solidFill>
                  <a:srgbClr val="FF0000"/>
                </a:solidFill>
                <a:sym typeface="+mn-ea"/>
              </a:rPr>
              <a:t>年度缴费工资申报</a:t>
            </a:r>
            <a:r>
              <a:rPr lang="en-US" altLang="zh-CN" sz="1800" b="1" dirty="0">
                <a:solidFill>
                  <a:srgbClr val="FF0000"/>
                </a:solidFill>
                <a:sym typeface="+mn-ea"/>
              </a:rPr>
              <a:t>-</a:t>
            </a:r>
            <a:r>
              <a:rPr lang="zh-CN" altLang="en-US" sz="1800" b="1" dirty="0">
                <a:solidFill>
                  <a:srgbClr val="FF0000"/>
                </a:solidFill>
                <a:sym typeface="+mn-ea"/>
              </a:rPr>
              <a:t>客户端</a:t>
            </a:r>
            <a:endParaRPr lang="zh-CN" altLang="en-US" sz="1800" b="1" dirty="0">
              <a:solidFill>
                <a:srgbClr val="FF0000"/>
              </a:solidFill>
              <a:sym typeface="+mn-ea"/>
            </a:endParaRPr>
          </a:p>
        </p:txBody>
      </p:sp>
      <p:sp>
        <p:nvSpPr>
          <p:cNvPr id="37" name="ïŝ1ïḓe"/>
          <p:cNvSpPr/>
          <p:nvPr/>
        </p:nvSpPr>
        <p:spPr>
          <a:xfrm>
            <a:off x="107315" y="1564005"/>
            <a:ext cx="1369060" cy="1262380"/>
          </a:xfrm>
          <a:prstGeom prst="ellipse">
            <a:avLst/>
          </a:prstGeom>
          <a:blipFill>
            <a:blip r:embed="rId2" cstate="print">
              <a:extLst>
                <a:ext uri="{28A0092B-C50C-407E-A947-70E740481C1C}">
                  <a14:useLocalDpi xmlns:a14="http://schemas.microsoft.com/office/drawing/2010/main" val="0"/>
                </a:ext>
              </a:extLst>
            </a:blip>
            <a:stretch>
              <a:fillRect/>
            </a:stretch>
          </a:blipFill>
          <a:ln w="76200" cap="flat" cmpd="sng" algn="ctr">
            <a:no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2865" y="27940"/>
            <a:ext cx="4597400" cy="545465"/>
            <a:chOff x="213" y="158"/>
            <a:chExt cx="7240" cy="859"/>
          </a:xfrm>
        </p:grpSpPr>
        <p:sp>
          <p:nvSpPr>
            <p:cNvPr id="20" name="文本框 19"/>
            <p:cNvSpPr txBox="1"/>
            <p:nvPr/>
          </p:nvSpPr>
          <p:spPr>
            <a:xfrm>
              <a:off x="510" y="158"/>
              <a:ext cx="6943" cy="533"/>
            </a:xfrm>
            <a:prstGeom prst="rect">
              <a:avLst/>
            </a:prstGeom>
            <a:noFill/>
          </p:spPr>
          <p:txBody>
            <a:bodyPr wrap="square" rtlCol="0">
              <a:spAutoFit/>
            </a:bodyPr>
            <a:lstStyle/>
            <a:p>
              <a:r>
                <a:rPr lang="zh-CN" altLang="en-US" sz="1600" dirty="0">
                  <a:solidFill>
                    <a:schemeClr val="tx1">
                      <a:lumMod val="75000"/>
                      <a:lumOff val="25000"/>
                    </a:schemeClr>
                  </a:solidFill>
                  <a:latin typeface="汉仪旗黑-30简" charset="0"/>
                  <a:ea typeface="汉仪旗黑-30简" charset="0"/>
                  <a:sym typeface="+mn-ea"/>
                </a:rPr>
                <a:t>系统操作</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年度缴费工资申报</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客户端</a:t>
              </a:r>
              <a:endParaRPr lang="zh-CN" altLang="en-US" sz="1600" dirty="0">
                <a:solidFill>
                  <a:schemeClr val="tx1">
                    <a:lumMod val="75000"/>
                    <a:lumOff val="25000"/>
                  </a:schemeClr>
                </a:solidFill>
                <a:latin typeface="汉仪旗黑-30简" charset="0"/>
                <a:ea typeface="汉仪旗黑-30简" charset="0"/>
                <a:sym typeface="+mn-ea"/>
              </a:endParaRPr>
            </a:p>
          </p:txBody>
        </p:sp>
        <p:grpSp>
          <p:nvGrpSpPr>
            <p:cNvPr id="2" name="组合 1"/>
            <p:cNvGrpSpPr/>
            <p:nvPr/>
          </p:nvGrpSpPr>
          <p:grpSpPr>
            <a:xfrm>
              <a:off x="213" y="158"/>
              <a:ext cx="7240" cy="859"/>
              <a:chOff x="213" y="158"/>
              <a:chExt cx="7240" cy="859"/>
            </a:xfrm>
          </p:grpSpPr>
          <p:sp>
            <p:nvSpPr>
              <p:cNvPr id="17" name="半闭框 1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p:cNvSpPr/>
              <p:nvPr/>
            </p:nvSpPr>
            <p:spPr>
              <a:xfrm rot="10800000">
                <a:off x="7057" y="677"/>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24" name="直接连接符 2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3" name="文本框 12"/>
          <p:cNvSpPr txBox="1"/>
          <p:nvPr/>
        </p:nvSpPr>
        <p:spPr>
          <a:xfrm>
            <a:off x="1691675" y="3724260"/>
            <a:ext cx="6901180" cy="829945"/>
          </a:xfrm>
          <a:prstGeom prst="rect">
            <a:avLst/>
          </a:prstGeom>
          <a:noFill/>
        </p:spPr>
        <p:txBody>
          <a:bodyPr wrap="square" rtlCol="0">
            <a:spAutoFit/>
          </a:bodyPr>
          <a:lstStyle/>
          <a:p>
            <a:pPr indent="0" algn="l" fontAlgn="auto">
              <a:buNone/>
            </a:pPr>
            <a:endParaRPr lang="zh-CN"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indent="0" algn="l" fontAlgn="auto">
              <a:buNone/>
            </a:pPr>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3.</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支持批量修改，根据选中的数据行，一条或多条，进行批量的修改“新缴费工资”，支持按比率调整和按新固定金额直接变更。</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pic>
        <p:nvPicPr>
          <p:cNvPr id="8" name="图片 7" descr="图四"/>
          <p:cNvPicPr>
            <a:picLocks noChangeAspect="1"/>
          </p:cNvPicPr>
          <p:nvPr/>
        </p:nvPicPr>
        <p:blipFill>
          <a:blip r:embed="rId1"/>
          <a:stretch>
            <a:fillRect/>
          </a:stretch>
        </p:blipFill>
        <p:spPr>
          <a:xfrm>
            <a:off x="1691546" y="1060126"/>
            <a:ext cx="6008370" cy="2490470"/>
          </a:xfrm>
          <a:prstGeom prst="rect">
            <a:avLst/>
          </a:prstGeom>
        </p:spPr>
      </p:pic>
      <p:sp>
        <p:nvSpPr>
          <p:cNvPr id="16" name="矩形 15"/>
          <p:cNvSpPr/>
          <p:nvPr/>
        </p:nvSpPr>
        <p:spPr>
          <a:xfrm>
            <a:off x="5703923" y="1491630"/>
            <a:ext cx="288862" cy="338554"/>
          </a:xfrm>
          <a:prstGeom prst="rect">
            <a:avLst/>
          </a:prstGeom>
          <a:noFill/>
          <a:ln>
            <a:noFill/>
          </a:ln>
        </p:spPr>
        <p:txBody>
          <a:bodyPr wrap="none" rtlCol="0" anchor="t">
            <a:spAutoFit/>
          </a:bodyPr>
          <a:lstStyle/>
          <a:p>
            <a:pPr algn="ctr"/>
            <a:r>
              <a:rPr lang="en-US" altLang="zh-CN" sz="1600" b="1" dirty="0">
                <a:solidFill>
                  <a:srgbClr val="FF0000"/>
                </a:solidFill>
                <a:effectLst>
                  <a:outerShdw blurRad="38100" dist="19050" dir="2700000" algn="tl" rotWithShape="0">
                    <a:schemeClr val="dk1">
                      <a:alpha val="40000"/>
                    </a:schemeClr>
                  </a:outerShdw>
                </a:effectLst>
              </a:rPr>
              <a:t>3</a:t>
            </a:r>
            <a:endParaRPr lang="en-US" altLang="zh-CN" sz="1600" b="1" dirty="0">
              <a:solidFill>
                <a:srgbClr val="FF0000"/>
              </a:solidFill>
              <a:effectLst>
                <a:outerShdw blurRad="38100" dist="19050" dir="2700000" algn="tl" rotWithShape="0">
                  <a:schemeClr val="dk1">
                    <a:alpha val="40000"/>
                  </a:schemeClr>
                </a:outerShdw>
              </a:effectLst>
            </a:endParaRPr>
          </a:p>
        </p:txBody>
      </p:sp>
      <p:sp>
        <p:nvSpPr>
          <p:cNvPr id="18" name="圆角矩形 17"/>
          <p:cNvSpPr/>
          <p:nvPr/>
        </p:nvSpPr>
        <p:spPr>
          <a:xfrm>
            <a:off x="3826741" y="1668375"/>
            <a:ext cx="1877181" cy="1008112"/>
          </a:xfrm>
          <a:prstGeom prst="round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46"/>
          <p:cNvSpPr txBox="1"/>
          <p:nvPr/>
        </p:nvSpPr>
        <p:spPr>
          <a:xfrm>
            <a:off x="107315" y="3148330"/>
            <a:ext cx="1358265" cy="830580"/>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solidFill>
                  <a:srgbClr val="FF0000"/>
                </a:solidFill>
                <a:sym typeface="+mn-ea"/>
              </a:rPr>
              <a:t>年度缴费工资申报</a:t>
            </a:r>
            <a:r>
              <a:rPr lang="en-US" altLang="zh-CN" sz="1800" b="1" dirty="0">
                <a:solidFill>
                  <a:srgbClr val="FF0000"/>
                </a:solidFill>
                <a:sym typeface="+mn-ea"/>
              </a:rPr>
              <a:t>-</a:t>
            </a:r>
            <a:r>
              <a:rPr lang="zh-CN" altLang="en-US" sz="1800" b="1" dirty="0">
                <a:solidFill>
                  <a:srgbClr val="FF0000"/>
                </a:solidFill>
                <a:sym typeface="+mn-ea"/>
              </a:rPr>
              <a:t>客户端</a:t>
            </a:r>
            <a:endParaRPr lang="zh-CN" altLang="en-US" sz="1800" b="1" dirty="0">
              <a:solidFill>
                <a:srgbClr val="FF0000"/>
              </a:solidFill>
              <a:sym typeface="+mn-ea"/>
            </a:endParaRPr>
          </a:p>
        </p:txBody>
      </p:sp>
      <p:sp>
        <p:nvSpPr>
          <p:cNvPr id="37" name="ïŝ1ïḓe"/>
          <p:cNvSpPr/>
          <p:nvPr/>
        </p:nvSpPr>
        <p:spPr>
          <a:xfrm>
            <a:off x="107315" y="1564005"/>
            <a:ext cx="1369060" cy="1262380"/>
          </a:xfrm>
          <a:prstGeom prst="ellipse">
            <a:avLst/>
          </a:prstGeom>
          <a:blipFill>
            <a:blip r:embed="rId2" cstate="print">
              <a:extLst>
                <a:ext uri="{28A0092B-C50C-407E-A947-70E740481C1C}">
                  <a14:useLocalDpi xmlns:a14="http://schemas.microsoft.com/office/drawing/2010/main" val="0"/>
                </a:ext>
              </a:extLst>
            </a:blip>
            <a:stretch>
              <a:fillRect/>
            </a:stretch>
          </a:blipFill>
          <a:ln w="76200" cap="flat" cmpd="sng" algn="ctr">
            <a:no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C:\Users\a\Desktop\图片3.png图片3"/>
          <p:cNvPicPr>
            <a:picLocks noChangeAspect="1"/>
          </p:cNvPicPr>
          <p:nvPr/>
        </p:nvPicPr>
        <p:blipFill>
          <a:blip r:embed="rId1"/>
          <a:srcRect/>
          <a:stretch>
            <a:fillRect/>
          </a:stretch>
        </p:blipFill>
        <p:spPr>
          <a:xfrm>
            <a:off x="1661492" y="843915"/>
            <a:ext cx="7250051" cy="3138170"/>
          </a:xfrm>
          <a:prstGeom prst="rect">
            <a:avLst/>
          </a:prstGeom>
        </p:spPr>
      </p:pic>
      <p:grpSp>
        <p:nvGrpSpPr>
          <p:cNvPr id="7" name="组合 6"/>
          <p:cNvGrpSpPr/>
          <p:nvPr/>
        </p:nvGrpSpPr>
        <p:grpSpPr>
          <a:xfrm>
            <a:off x="62865" y="27940"/>
            <a:ext cx="4597400" cy="545465"/>
            <a:chOff x="213" y="158"/>
            <a:chExt cx="7240" cy="859"/>
          </a:xfrm>
        </p:grpSpPr>
        <p:sp>
          <p:nvSpPr>
            <p:cNvPr id="20" name="文本框 19"/>
            <p:cNvSpPr txBox="1"/>
            <p:nvPr/>
          </p:nvSpPr>
          <p:spPr>
            <a:xfrm>
              <a:off x="510" y="158"/>
              <a:ext cx="6943" cy="533"/>
            </a:xfrm>
            <a:prstGeom prst="rect">
              <a:avLst/>
            </a:prstGeom>
            <a:noFill/>
          </p:spPr>
          <p:txBody>
            <a:bodyPr wrap="square" rtlCol="0">
              <a:spAutoFit/>
            </a:bodyPr>
            <a:lstStyle/>
            <a:p>
              <a:r>
                <a:rPr lang="zh-CN" altLang="en-US" sz="1600" dirty="0">
                  <a:solidFill>
                    <a:schemeClr val="tx1">
                      <a:lumMod val="75000"/>
                      <a:lumOff val="25000"/>
                    </a:schemeClr>
                  </a:solidFill>
                  <a:latin typeface="汉仪旗黑-30简" charset="0"/>
                  <a:ea typeface="汉仪旗黑-30简" charset="0"/>
                  <a:sym typeface="+mn-ea"/>
                </a:rPr>
                <a:t>系统操作</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年度缴费工资申报</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客户端</a:t>
              </a:r>
              <a:endParaRPr lang="zh-CN" altLang="en-US" sz="1600" dirty="0">
                <a:solidFill>
                  <a:schemeClr val="tx1">
                    <a:lumMod val="75000"/>
                    <a:lumOff val="25000"/>
                  </a:schemeClr>
                </a:solidFill>
                <a:latin typeface="汉仪旗黑-30简" charset="0"/>
                <a:ea typeface="汉仪旗黑-30简" charset="0"/>
                <a:sym typeface="+mn-ea"/>
              </a:endParaRPr>
            </a:p>
          </p:txBody>
        </p:sp>
        <p:grpSp>
          <p:nvGrpSpPr>
            <p:cNvPr id="2" name="组合 1"/>
            <p:cNvGrpSpPr/>
            <p:nvPr/>
          </p:nvGrpSpPr>
          <p:grpSpPr>
            <a:xfrm>
              <a:off x="213" y="158"/>
              <a:ext cx="7240" cy="859"/>
              <a:chOff x="213" y="158"/>
              <a:chExt cx="7240" cy="859"/>
            </a:xfrm>
          </p:grpSpPr>
          <p:sp>
            <p:nvSpPr>
              <p:cNvPr id="17" name="半闭框 1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p:cNvSpPr/>
              <p:nvPr/>
            </p:nvSpPr>
            <p:spPr>
              <a:xfrm rot="10800000">
                <a:off x="7057" y="677"/>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24" name="直接连接符 2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3" name="文本框 12"/>
          <p:cNvSpPr txBox="1"/>
          <p:nvPr/>
        </p:nvSpPr>
        <p:spPr>
          <a:xfrm>
            <a:off x="1835696" y="3865478"/>
            <a:ext cx="6901180" cy="829945"/>
          </a:xfrm>
          <a:prstGeom prst="rect">
            <a:avLst/>
          </a:prstGeom>
          <a:noFill/>
        </p:spPr>
        <p:txBody>
          <a:bodyPr wrap="square" rtlCol="0">
            <a:spAutoFit/>
          </a:bodyPr>
          <a:lstStyle/>
          <a:p>
            <a:pPr indent="0" algn="l" fontAlgn="auto">
              <a:buNone/>
            </a:pPr>
            <a:endParaRPr lang="zh-CN"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indent="0" algn="l" fontAlgn="auto">
              <a:buNone/>
            </a:pPr>
            <a:r>
              <a:rPr lang="en-US"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4.</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在【新缴费工资】栏次填写2024年度缴费工资</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indent="0" algn="l" fontAlgn="auto">
              <a:buNone/>
            </a:pPr>
            <a:r>
              <a:rPr lang="en-US"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5.</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确认无误后，选择需要提交的数据行，点击【提交申报】按钮。</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8" name="矩形 17"/>
          <p:cNvSpPr/>
          <p:nvPr/>
        </p:nvSpPr>
        <p:spPr>
          <a:xfrm>
            <a:off x="6300192" y="2080796"/>
            <a:ext cx="288862" cy="338554"/>
          </a:xfrm>
          <a:prstGeom prst="rect">
            <a:avLst/>
          </a:prstGeom>
          <a:noFill/>
          <a:ln>
            <a:noFill/>
          </a:ln>
        </p:spPr>
        <p:txBody>
          <a:bodyPr wrap="none" rtlCol="0" anchor="t">
            <a:spAutoFit/>
          </a:bodyPr>
          <a:lstStyle/>
          <a:p>
            <a:pPr algn="ctr"/>
            <a:r>
              <a:rPr lang="en-US" altLang="zh-CN" sz="1600" b="1" dirty="0">
                <a:solidFill>
                  <a:srgbClr val="FF0000"/>
                </a:solidFill>
                <a:effectLst>
                  <a:outerShdw blurRad="38100" dist="19050" dir="2700000" algn="tl" rotWithShape="0">
                    <a:schemeClr val="dk1">
                      <a:alpha val="40000"/>
                    </a:schemeClr>
                  </a:outerShdw>
                </a:effectLst>
              </a:rPr>
              <a:t>4</a:t>
            </a:r>
            <a:endParaRPr lang="en-US" altLang="zh-CN" sz="1600" b="1" dirty="0">
              <a:solidFill>
                <a:srgbClr val="FF0000"/>
              </a:solidFill>
              <a:effectLst>
                <a:outerShdw blurRad="38100" dist="19050" dir="2700000" algn="tl" rotWithShape="0">
                  <a:schemeClr val="dk1">
                    <a:alpha val="40000"/>
                  </a:schemeClr>
                </a:outerShdw>
              </a:effectLst>
            </a:endParaRPr>
          </a:p>
        </p:txBody>
      </p:sp>
      <p:sp>
        <p:nvSpPr>
          <p:cNvPr id="19" name="矩形 18"/>
          <p:cNvSpPr/>
          <p:nvPr/>
        </p:nvSpPr>
        <p:spPr>
          <a:xfrm>
            <a:off x="3347864" y="1322353"/>
            <a:ext cx="288862" cy="338554"/>
          </a:xfrm>
          <a:prstGeom prst="rect">
            <a:avLst/>
          </a:prstGeom>
          <a:noFill/>
          <a:ln>
            <a:noFill/>
          </a:ln>
        </p:spPr>
        <p:txBody>
          <a:bodyPr wrap="none" rtlCol="0" anchor="t">
            <a:spAutoFit/>
          </a:bodyPr>
          <a:lstStyle/>
          <a:p>
            <a:pPr algn="ctr"/>
            <a:r>
              <a:rPr lang="en-US" altLang="zh-CN" sz="1600" dirty="0">
                <a:solidFill>
                  <a:srgbClr val="FF0000"/>
                </a:solidFill>
                <a:effectLst>
                  <a:outerShdw blurRad="38100" dist="19050" dir="2700000" algn="tl" rotWithShape="0">
                    <a:schemeClr val="dk1">
                      <a:alpha val="40000"/>
                    </a:schemeClr>
                  </a:outerShdw>
                </a:effectLst>
              </a:rPr>
              <a:t>5</a:t>
            </a:r>
            <a:endParaRPr lang="en-US" altLang="zh-CN" sz="1600" dirty="0">
              <a:solidFill>
                <a:srgbClr val="FF0000"/>
              </a:solidFill>
              <a:effectLst>
                <a:outerShdw blurRad="38100" dist="19050" dir="2700000" algn="tl" rotWithShape="0">
                  <a:schemeClr val="dk1">
                    <a:alpha val="40000"/>
                  </a:schemeClr>
                </a:outerShdw>
              </a:effectLst>
            </a:endParaRPr>
          </a:p>
        </p:txBody>
      </p:sp>
      <p:sp>
        <p:nvSpPr>
          <p:cNvPr id="5" name="TextBox 46"/>
          <p:cNvSpPr txBox="1"/>
          <p:nvPr/>
        </p:nvSpPr>
        <p:spPr>
          <a:xfrm>
            <a:off x="107315" y="3148330"/>
            <a:ext cx="1358265" cy="830580"/>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solidFill>
                  <a:srgbClr val="FF0000"/>
                </a:solidFill>
                <a:sym typeface="+mn-ea"/>
              </a:rPr>
              <a:t>年度缴费工资申报</a:t>
            </a:r>
            <a:r>
              <a:rPr lang="en-US" altLang="zh-CN" sz="1800" b="1" dirty="0">
                <a:solidFill>
                  <a:srgbClr val="FF0000"/>
                </a:solidFill>
                <a:sym typeface="+mn-ea"/>
              </a:rPr>
              <a:t>-</a:t>
            </a:r>
            <a:r>
              <a:rPr lang="zh-CN" altLang="en-US" sz="1800" b="1" dirty="0">
                <a:solidFill>
                  <a:srgbClr val="FF0000"/>
                </a:solidFill>
                <a:sym typeface="+mn-ea"/>
              </a:rPr>
              <a:t>客户端</a:t>
            </a:r>
            <a:endParaRPr lang="zh-CN" altLang="en-US" sz="1800" b="1" dirty="0">
              <a:solidFill>
                <a:srgbClr val="FF0000"/>
              </a:solidFill>
              <a:sym typeface="+mn-ea"/>
            </a:endParaRPr>
          </a:p>
        </p:txBody>
      </p:sp>
      <p:sp>
        <p:nvSpPr>
          <p:cNvPr id="37" name="ïŝ1ïḓe"/>
          <p:cNvSpPr/>
          <p:nvPr/>
        </p:nvSpPr>
        <p:spPr>
          <a:xfrm>
            <a:off x="107315" y="1564005"/>
            <a:ext cx="1369060" cy="1262380"/>
          </a:xfrm>
          <a:prstGeom prst="ellipse">
            <a:avLst/>
          </a:prstGeom>
          <a:blipFill>
            <a:blip r:embed="rId2" cstate="print">
              <a:extLst>
                <a:ext uri="{28A0092B-C50C-407E-A947-70E740481C1C}">
                  <a14:useLocalDpi xmlns:a14="http://schemas.microsoft.com/office/drawing/2010/main" val="0"/>
                </a:ext>
              </a:extLst>
            </a:blip>
            <a:stretch>
              <a:fillRect/>
            </a:stretch>
          </a:blipFill>
          <a:ln w="76200" cap="flat" cmpd="sng" algn="ctr">
            <a:no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651359" y="699542"/>
            <a:ext cx="6988936" cy="3609912"/>
          </a:xfrm>
          <a:prstGeom prst="rect">
            <a:avLst/>
          </a:prstGeom>
        </p:spPr>
      </p:pic>
      <p:grpSp>
        <p:nvGrpSpPr>
          <p:cNvPr id="7" name="组合 6"/>
          <p:cNvGrpSpPr/>
          <p:nvPr/>
        </p:nvGrpSpPr>
        <p:grpSpPr>
          <a:xfrm>
            <a:off x="62865" y="27940"/>
            <a:ext cx="4597400" cy="545465"/>
            <a:chOff x="213" y="158"/>
            <a:chExt cx="7240" cy="859"/>
          </a:xfrm>
        </p:grpSpPr>
        <p:sp>
          <p:nvSpPr>
            <p:cNvPr id="20" name="文本框 19"/>
            <p:cNvSpPr txBox="1"/>
            <p:nvPr/>
          </p:nvSpPr>
          <p:spPr>
            <a:xfrm>
              <a:off x="510" y="158"/>
              <a:ext cx="6943" cy="533"/>
            </a:xfrm>
            <a:prstGeom prst="rect">
              <a:avLst/>
            </a:prstGeom>
            <a:noFill/>
          </p:spPr>
          <p:txBody>
            <a:bodyPr wrap="square" rtlCol="0">
              <a:spAutoFit/>
            </a:bodyPr>
            <a:lstStyle/>
            <a:p>
              <a:r>
                <a:rPr lang="zh-CN" altLang="en-US" sz="1600" dirty="0">
                  <a:solidFill>
                    <a:schemeClr val="tx1">
                      <a:lumMod val="75000"/>
                      <a:lumOff val="25000"/>
                    </a:schemeClr>
                  </a:solidFill>
                  <a:latin typeface="汉仪旗黑-30简" charset="0"/>
                  <a:ea typeface="汉仪旗黑-30简" charset="0"/>
                  <a:sym typeface="+mn-ea"/>
                </a:rPr>
                <a:t>系统操作</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年度缴费工资申报</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客户端</a:t>
              </a:r>
              <a:endParaRPr lang="zh-CN" altLang="en-US" sz="1600" dirty="0">
                <a:solidFill>
                  <a:schemeClr val="tx1">
                    <a:lumMod val="75000"/>
                    <a:lumOff val="25000"/>
                  </a:schemeClr>
                </a:solidFill>
                <a:latin typeface="汉仪旗黑-30简" charset="0"/>
                <a:ea typeface="汉仪旗黑-30简" charset="0"/>
                <a:sym typeface="+mn-ea"/>
              </a:endParaRPr>
            </a:p>
          </p:txBody>
        </p:sp>
        <p:grpSp>
          <p:nvGrpSpPr>
            <p:cNvPr id="2" name="组合 1"/>
            <p:cNvGrpSpPr/>
            <p:nvPr/>
          </p:nvGrpSpPr>
          <p:grpSpPr>
            <a:xfrm>
              <a:off x="213" y="158"/>
              <a:ext cx="7240" cy="859"/>
              <a:chOff x="213" y="158"/>
              <a:chExt cx="7240" cy="859"/>
            </a:xfrm>
          </p:grpSpPr>
          <p:sp>
            <p:nvSpPr>
              <p:cNvPr id="17" name="半闭框 1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p:cNvSpPr/>
              <p:nvPr/>
            </p:nvSpPr>
            <p:spPr>
              <a:xfrm rot="10800000">
                <a:off x="7057" y="677"/>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24" name="直接连接符 2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3" name="文本框 12"/>
          <p:cNvSpPr txBox="1"/>
          <p:nvPr/>
        </p:nvSpPr>
        <p:spPr>
          <a:xfrm>
            <a:off x="1759529" y="4083918"/>
            <a:ext cx="6901180" cy="584775"/>
          </a:xfrm>
          <a:prstGeom prst="rect">
            <a:avLst/>
          </a:prstGeom>
          <a:noFill/>
        </p:spPr>
        <p:txBody>
          <a:bodyPr wrap="square" rtlCol="0">
            <a:spAutoFit/>
          </a:bodyPr>
          <a:lstStyle/>
          <a:p>
            <a:pPr indent="0" algn="l" fontAlgn="auto">
              <a:buNone/>
            </a:pPr>
            <a:endParaRPr lang="zh-CN"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indent="0" algn="l" fontAlgn="auto">
              <a:buNone/>
            </a:pPr>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6.</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 申报后，会自动引导进入申报记录页面，自动获取反馈，等待20秒。</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5" name="圆角矩形 14"/>
          <p:cNvSpPr/>
          <p:nvPr/>
        </p:nvSpPr>
        <p:spPr>
          <a:xfrm>
            <a:off x="1726415" y="1729679"/>
            <a:ext cx="552317" cy="121990"/>
          </a:xfrm>
          <a:prstGeom prst="round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447897" y="1452120"/>
            <a:ext cx="288862" cy="338554"/>
          </a:xfrm>
          <a:prstGeom prst="rect">
            <a:avLst/>
          </a:prstGeom>
          <a:noFill/>
          <a:ln>
            <a:noFill/>
          </a:ln>
        </p:spPr>
        <p:txBody>
          <a:bodyPr wrap="none" rtlCol="0" anchor="t">
            <a:spAutoFit/>
          </a:bodyPr>
          <a:lstStyle/>
          <a:p>
            <a:pPr algn="ctr"/>
            <a:r>
              <a:rPr lang="en-US" altLang="zh-CN" sz="1600" b="1" dirty="0">
                <a:solidFill>
                  <a:srgbClr val="FF0000"/>
                </a:solidFill>
                <a:effectLst>
                  <a:outerShdw blurRad="38100" dist="19050" dir="2700000" algn="tl" rotWithShape="0">
                    <a:schemeClr val="dk1">
                      <a:alpha val="40000"/>
                    </a:schemeClr>
                  </a:outerShdw>
                </a:effectLst>
              </a:rPr>
              <a:t>6</a:t>
            </a:r>
            <a:endParaRPr lang="en-US" altLang="zh-CN" sz="1600" b="1" dirty="0">
              <a:solidFill>
                <a:srgbClr val="FF0000"/>
              </a:solidFill>
              <a:effectLst>
                <a:outerShdw blurRad="38100" dist="19050" dir="2700000" algn="tl" rotWithShape="0">
                  <a:schemeClr val="dk1">
                    <a:alpha val="40000"/>
                  </a:schemeClr>
                </a:outerShdw>
              </a:effectLst>
            </a:endParaRPr>
          </a:p>
        </p:txBody>
      </p:sp>
      <p:sp>
        <p:nvSpPr>
          <p:cNvPr id="4" name="TextBox 46"/>
          <p:cNvSpPr txBox="1"/>
          <p:nvPr/>
        </p:nvSpPr>
        <p:spPr>
          <a:xfrm>
            <a:off x="107315" y="3148330"/>
            <a:ext cx="1358265" cy="830580"/>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solidFill>
                  <a:srgbClr val="FF0000"/>
                </a:solidFill>
                <a:sym typeface="+mn-ea"/>
              </a:rPr>
              <a:t>年度缴费工资申报</a:t>
            </a:r>
            <a:r>
              <a:rPr lang="en-US" altLang="zh-CN" sz="1800" b="1" dirty="0">
                <a:solidFill>
                  <a:srgbClr val="FF0000"/>
                </a:solidFill>
                <a:sym typeface="+mn-ea"/>
              </a:rPr>
              <a:t>-</a:t>
            </a:r>
            <a:r>
              <a:rPr lang="zh-CN" altLang="en-US" sz="1800" b="1" dirty="0">
                <a:solidFill>
                  <a:srgbClr val="FF0000"/>
                </a:solidFill>
                <a:sym typeface="+mn-ea"/>
              </a:rPr>
              <a:t>客户端</a:t>
            </a:r>
            <a:endParaRPr lang="zh-CN" altLang="en-US" sz="1800" b="1" dirty="0">
              <a:solidFill>
                <a:srgbClr val="FF0000"/>
              </a:solidFill>
              <a:sym typeface="+mn-ea"/>
            </a:endParaRPr>
          </a:p>
        </p:txBody>
      </p:sp>
      <p:sp>
        <p:nvSpPr>
          <p:cNvPr id="37" name="ïŝ1ïḓe"/>
          <p:cNvSpPr/>
          <p:nvPr/>
        </p:nvSpPr>
        <p:spPr>
          <a:xfrm>
            <a:off x="107315" y="1564005"/>
            <a:ext cx="1369060" cy="1262380"/>
          </a:xfrm>
          <a:prstGeom prst="ellipse">
            <a:avLst/>
          </a:prstGeom>
          <a:blipFill>
            <a:blip r:embed="rId2" cstate="print">
              <a:extLst>
                <a:ext uri="{28A0092B-C50C-407E-A947-70E740481C1C}">
                  <a14:useLocalDpi xmlns:a14="http://schemas.microsoft.com/office/drawing/2010/main" val="0"/>
                </a:ext>
              </a:extLst>
            </a:blip>
            <a:stretch>
              <a:fillRect/>
            </a:stretch>
          </a:blipFill>
          <a:ln w="76200" cap="flat" cmpd="sng" algn="ctr">
            <a:no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2865" y="27940"/>
            <a:ext cx="4597400" cy="545465"/>
            <a:chOff x="213" y="158"/>
            <a:chExt cx="7240" cy="859"/>
          </a:xfrm>
        </p:grpSpPr>
        <p:sp>
          <p:nvSpPr>
            <p:cNvPr id="20" name="文本框 19"/>
            <p:cNvSpPr txBox="1"/>
            <p:nvPr/>
          </p:nvSpPr>
          <p:spPr>
            <a:xfrm>
              <a:off x="510" y="158"/>
              <a:ext cx="6943" cy="533"/>
            </a:xfrm>
            <a:prstGeom prst="rect">
              <a:avLst/>
            </a:prstGeom>
            <a:noFill/>
          </p:spPr>
          <p:txBody>
            <a:bodyPr wrap="square" rtlCol="0">
              <a:spAutoFit/>
            </a:bodyPr>
            <a:lstStyle/>
            <a:p>
              <a:r>
                <a:rPr lang="zh-CN" altLang="en-US" sz="1600" dirty="0">
                  <a:solidFill>
                    <a:schemeClr val="tx1">
                      <a:lumMod val="75000"/>
                      <a:lumOff val="25000"/>
                    </a:schemeClr>
                  </a:solidFill>
                  <a:latin typeface="汉仪旗黑-30简" charset="0"/>
                  <a:ea typeface="汉仪旗黑-30简" charset="0"/>
                  <a:sym typeface="+mn-ea"/>
                </a:rPr>
                <a:t>系统操作</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年度缴费工资申报</a:t>
              </a:r>
              <a:r>
                <a:rPr lang="en-US" altLang="zh-CN" sz="1600" dirty="0" smtClean="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电子税务局</a:t>
              </a:r>
              <a:endParaRPr lang="zh-CN" altLang="en-US" sz="1600" dirty="0">
                <a:solidFill>
                  <a:schemeClr val="tx1">
                    <a:lumMod val="75000"/>
                    <a:lumOff val="25000"/>
                  </a:schemeClr>
                </a:solidFill>
                <a:latin typeface="汉仪旗黑-30简" charset="0"/>
                <a:ea typeface="汉仪旗黑-30简" charset="0"/>
                <a:sym typeface="+mn-ea"/>
              </a:endParaRPr>
            </a:p>
          </p:txBody>
        </p:sp>
        <p:grpSp>
          <p:nvGrpSpPr>
            <p:cNvPr id="2" name="组合 1"/>
            <p:cNvGrpSpPr/>
            <p:nvPr/>
          </p:nvGrpSpPr>
          <p:grpSpPr>
            <a:xfrm>
              <a:off x="213" y="158"/>
              <a:ext cx="7240" cy="859"/>
              <a:chOff x="213" y="158"/>
              <a:chExt cx="7240" cy="859"/>
            </a:xfrm>
          </p:grpSpPr>
          <p:sp>
            <p:nvSpPr>
              <p:cNvPr id="17" name="半闭框 1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p:cNvSpPr/>
              <p:nvPr/>
            </p:nvSpPr>
            <p:spPr>
              <a:xfrm rot="10800000">
                <a:off x="7057" y="677"/>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24" name="直接连接符 2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0" name="圆角矩形 9"/>
          <p:cNvSpPr/>
          <p:nvPr/>
        </p:nvSpPr>
        <p:spPr>
          <a:xfrm>
            <a:off x="1535430" y="941705"/>
            <a:ext cx="7371715" cy="3783965"/>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93"/>
          <p:cNvSpPr/>
          <p:nvPr/>
        </p:nvSpPr>
        <p:spPr>
          <a:xfrm>
            <a:off x="1493852" y="884096"/>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gradFill>
            <a:gsLst>
              <a:gs pos="74000">
                <a:schemeClr val="accent1">
                  <a:lumMod val="97000"/>
                  <a:lumOff val="3000"/>
                </a:schemeClr>
              </a:gs>
              <a:gs pos="0">
                <a:schemeClr val="accent1">
                  <a:lumMod val="60000"/>
                  <a:lumOff val="4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3"/>
          <p:cNvSpPr/>
          <p:nvPr/>
        </p:nvSpPr>
        <p:spPr>
          <a:xfrm rot="10800000">
            <a:off x="8662396" y="4488708"/>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gradFill>
            <a:gsLst>
              <a:gs pos="74000">
                <a:schemeClr val="accent1">
                  <a:lumMod val="97000"/>
                  <a:lumOff val="3000"/>
                </a:schemeClr>
              </a:gs>
              <a:gs pos="0">
                <a:schemeClr val="accent1">
                  <a:lumMod val="60000"/>
                  <a:lumOff val="4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6"/>
          <p:cNvSpPr txBox="1"/>
          <p:nvPr/>
        </p:nvSpPr>
        <p:spPr>
          <a:xfrm>
            <a:off x="107315" y="3148330"/>
            <a:ext cx="1358265" cy="830580"/>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solidFill>
                  <a:srgbClr val="92D050"/>
                </a:solidFill>
                <a:sym typeface="+mn-ea"/>
              </a:rPr>
              <a:t>年度缴费工资申报</a:t>
            </a:r>
            <a:r>
              <a:rPr lang="en-US" altLang="zh-CN" sz="1800" b="1" dirty="0">
                <a:solidFill>
                  <a:srgbClr val="92D050"/>
                </a:solidFill>
                <a:sym typeface="+mn-ea"/>
              </a:rPr>
              <a:t>-</a:t>
            </a:r>
            <a:r>
              <a:rPr lang="zh-CN" altLang="en-US" sz="1800" b="1" dirty="0">
                <a:solidFill>
                  <a:srgbClr val="92D050"/>
                </a:solidFill>
                <a:sym typeface="+mn-ea"/>
              </a:rPr>
              <a:t>电子税务局</a:t>
            </a:r>
            <a:endParaRPr lang="zh-CN" altLang="en-US" sz="1800" b="1" dirty="0">
              <a:solidFill>
                <a:srgbClr val="92D050"/>
              </a:solidFill>
              <a:sym typeface="+mn-ea"/>
            </a:endParaRPr>
          </a:p>
        </p:txBody>
      </p:sp>
      <p:sp>
        <p:nvSpPr>
          <p:cNvPr id="37" name="ïŝ1ïḓe"/>
          <p:cNvSpPr/>
          <p:nvPr/>
        </p:nvSpPr>
        <p:spPr>
          <a:xfrm>
            <a:off x="107315" y="1564005"/>
            <a:ext cx="1369060" cy="1262380"/>
          </a:xfrm>
          <a:prstGeom prst="ellipse">
            <a:avLst/>
          </a:prstGeom>
          <a:blipFill>
            <a:blip r:embed="rId1" cstate="print">
              <a:extLst>
                <a:ext uri="{28A0092B-C50C-407E-A947-70E740481C1C}">
                  <a14:useLocalDpi xmlns:a14="http://schemas.microsoft.com/office/drawing/2010/main" val="0"/>
                </a:ext>
              </a:extLst>
            </a:blip>
            <a:stretch>
              <a:fillRect/>
            </a:stretch>
          </a:blipFill>
          <a:ln w="76200" cap="flat" cmpd="sng" algn="ctr">
            <a:no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3" name="文本框 2"/>
          <p:cNvSpPr txBox="1"/>
          <p:nvPr/>
        </p:nvSpPr>
        <p:spPr>
          <a:xfrm rot="10800000" flipV="1">
            <a:off x="1835785" y="3004185"/>
            <a:ext cx="6498590" cy="583565"/>
          </a:xfrm>
          <a:prstGeom prst="rect">
            <a:avLst/>
          </a:prstGeom>
          <a:noFill/>
        </p:spPr>
        <p:txBody>
          <a:bodyPr wrap="square" rtlCol="0" anchor="t">
            <a:spAutoFit/>
          </a:bodyPr>
          <a:p>
            <a:pPr marL="0" marR="0" algn="l" defTabSz="914400" rtl="0" eaLnBrk="1" fontAlgn="auto" latinLnBrk="0" hangingPunct="1">
              <a:lnSpc>
                <a:spcPct val="100000"/>
              </a:lnSpc>
              <a:spcBef>
                <a:spcPts val="0"/>
              </a:spcBef>
              <a:buClrTx/>
              <a:buSzTx/>
              <a:buFontTx/>
              <a:buNone/>
            </a:pP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用人单位登录新电子税局选择【地方特色】-【社保业务】-【社保费申报】（包括日常申报和特殊缴费申报）</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4" name="图片 3" descr="图片1"/>
          <p:cNvPicPr>
            <a:picLocks noChangeAspect="1"/>
          </p:cNvPicPr>
          <p:nvPr/>
        </p:nvPicPr>
        <p:blipFill>
          <a:blip r:embed="rId2"/>
          <a:srcRect t="1247" r="19440" b="65902"/>
          <a:stretch>
            <a:fillRect/>
          </a:stretch>
        </p:blipFill>
        <p:spPr>
          <a:xfrm>
            <a:off x="1835785" y="1275715"/>
            <a:ext cx="6728460" cy="107188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2865" y="27940"/>
            <a:ext cx="4597400" cy="545465"/>
            <a:chOff x="213" y="158"/>
            <a:chExt cx="7240" cy="859"/>
          </a:xfrm>
        </p:grpSpPr>
        <p:sp>
          <p:nvSpPr>
            <p:cNvPr id="20" name="文本框 19"/>
            <p:cNvSpPr txBox="1"/>
            <p:nvPr/>
          </p:nvSpPr>
          <p:spPr>
            <a:xfrm>
              <a:off x="510" y="158"/>
              <a:ext cx="6943" cy="533"/>
            </a:xfrm>
            <a:prstGeom prst="rect">
              <a:avLst/>
            </a:prstGeom>
            <a:noFill/>
          </p:spPr>
          <p:txBody>
            <a:bodyPr wrap="square" rtlCol="0">
              <a:spAutoFit/>
            </a:bodyPr>
            <a:lstStyle/>
            <a:p>
              <a:r>
                <a:rPr lang="zh-CN" altLang="en-US" sz="1600" dirty="0">
                  <a:solidFill>
                    <a:schemeClr val="tx1">
                      <a:lumMod val="75000"/>
                      <a:lumOff val="25000"/>
                    </a:schemeClr>
                  </a:solidFill>
                  <a:latin typeface="汉仪旗黑-30简" charset="0"/>
                  <a:ea typeface="汉仪旗黑-30简" charset="0"/>
                  <a:sym typeface="+mn-ea"/>
                </a:rPr>
                <a:t>系统操作</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年度缴费工资申报</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电子税务局</a:t>
              </a:r>
              <a:endParaRPr lang="zh-CN" altLang="en-US" sz="1600" dirty="0">
                <a:solidFill>
                  <a:schemeClr val="tx1">
                    <a:lumMod val="75000"/>
                    <a:lumOff val="25000"/>
                  </a:schemeClr>
                </a:solidFill>
                <a:latin typeface="汉仪旗黑-30简" charset="0"/>
                <a:ea typeface="汉仪旗黑-30简" charset="0"/>
                <a:sym typeface="+mn-ea"/>
              </a:endParaRPr>
            </a:p>
          </p:txBody>
        </p:sp>
        <p:grpSp>
          <p:nvGrpSpPr>
            <p:cNvPr id="2" name="组合 1"/>
            <p:cNvGrpSpPr/>
            <p:nvPr/>
          </p:nvGrpSpPr>
          <p:grpSpPr>
            <a:xfrm>
              <a:off x="213" y="158"/>
              <a:ext cx="7240" cy="859"/>
              <a:chOff x="213" y="158"/>
              <a:chExt cx="7240" cy="859"/>
            </a:xfrm>
          </p:grpSpPr>
          <p:sp>
            <p:nvSpPr>
              <p:cNvPr id="17" name="半闭框 1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p:cNvSpPr/>
              <p:nvPr/>
            </p:nvSpPr>
            <p:spPr>
              <a:xfrm rot="10800000">
                <a:off x="7057" y="677"/>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24" name="直接连接符 2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3" name="文本框 12"/>
          <p:cNvSpPr txBox="1"/>
          <p:nvPr/>
        </p:nvSpPr>
        <p:spPr>
          <a:xfrm>
            <a:off x="1835696" y="4039844"/>
            <a:ext cx="6901180" cy="830997"/>
          </a:xfrm>
          <a:prstGeom prst="rect">
            <a:avLst/>
          </a:prstGeom>
          <a:noFill/>
        </p:spPr>
        <p:txBody>
          <a:bodyPr wrap="square" rtlCol="0">
            <a:spAutoFit/>
          </a:bodyPr>
          <a:lstStyle/>
          <a:p>
            <a:pPr indent="0" algn="l" fontAlgn="auto">
              <a:buNone/>
            </a:pPr>
            <a:endParaRPr lang="zh-CN"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indent="0" algn="l" fontAlgn="auto">
              <a:buNone/>
            </a:pP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操作流程</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a:t>
            </a:r>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1.</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用人单位可点击此按钮进行选择按人员申报缴费工资或按险种申报缴费工资。</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pic>
        <p:nvPicPr>
          <p:cNvPr id="15" name="图片 14" descr="图二"/>
          <p:cNvPicPr>
            <a:picLocks noChangeAspect="1"/>
          </p:cNvPicPr>
          <p:nvPr/>
        </p:nvPicPr>
        <p:blipFill>
          <a:blip r:embed="rId1"/>
          <a:stretch>
            <a:fillRect/>
          </a:stretch>
        </p:blipFill>
        <p:spPr>
          <a:xfrm>
            <a:off x="1459458" y="995044"/>
            <a:ext cx="7653655" cy="3154045"/>
          </a:xfrm>
          <a:prstGeom prst="rect">
            <a:avLst/>
          </a:prstGeom>
        </p:spPr>
      </p:pic>
      <p:sp>
        <p:nvSpPr>
          <p:cNvPr id="16" name="圆角矩形 15"/>
          <p:cNvSpPr/>
          <p:nvPr/>
        </p:nvSpPr>
        <p:spPr>
          <a:xfrm>
            <a:off x="5197202" y="1621790"/>
            <a:ext cx="1224280" cy="287655"/>
          </a:xfrm>
          <a:prstGeom prst="round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992785" y="1193716"/>
            <a:ext cx="288862" cy="338554"/>
          </a:xfrm>
          <a:prstGeom prst="rect">
            <a:avLst/>
          </a:prstGeom>
          <a:noFill/>
          <a:ln>
            <a:noFill/>
          </a:ln>
        </p:spPr>
        <p:txBody>
          <a:bodyPr wrap="none" rtlCol="0" anchor="t">
            <a:spAutoFit/>
          </a:bodyPr>
          <a:lstStyle/>
          <a:p>
            <a:pPr algn="ctr"/>
            <a:r>
              <a:rPr lang="en-US" altLang="zh-CN" sz="1600" b="1" dirty="0">
                <a:solidFill>
                  <a:srgbClr val="FF0000"/>
                </a:solidFill>
                <a:effectLst>
                  <a:outerShdw blurRad="38100" dist="19050" dir="2700000" algn="tl" rotWithShape="0">
                    <a:schemeClr val="dk1">
                      <a:alpha val="40000"/>
                    </a:schemeClr>
                  </a:outerShdw>
                </a:effectLst>
              </a:rPr>
              <a:t>1</a:t>
            </a:r>
            <a:endParaRPr lang="en-US" altLang="zh-CN" sz="1600" b="1" dirty="0">
              <a:solidFill>
                <a:srgbClr val="FF0000"/>
              </a:solidFill>
              <a:effectLst>
                <a:outerShdw blurRad="38100" dist="19050" dir="2700000" algn="tl" rotWithShape="0">
                  <a:schemeClr val="dk1">
                    <a:alpha val="40000"/>
                  </a:schemeClr>
                </a:outerShdw>
              </a:effectLst>
            </a:endParaRPr>
          </a:p>
        </p:txBody>
      </p:sp>
      <p:sp>
        <p:nvSpPr>
          <p:cNvPr id="4" name="TextBox 46"/>
          <p:cNvSpPr txBox="1"/>
          <p:nvPr/>
        </p:nvSpPr>
        <p:spPr>
          <a:xfrm>
            <a:off x="107315" y="3148330"/>
            <a:ext cx="1358265" cy="830580"/>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solidFill>
                  <a:srgbClr val="92D050"/>
                </a:solidFill>
                <a:sym typeface="+mn-ea"/>
              </a:rPr>
              <a:t>年度缴费工资申报</a:t>
            </a:r>
            <a:r>
              <a:rPr lang="en-US" altLang="zh-CN" sz="1800" b="1" dirty="0">
                <a:solidFill>
                  <a:srgbClr val="92D050"/>
                </a:solidFill>
                <a:sym typeface="+mn-ea"/>
              </a:rPr>
              <a:t>-</a:t>
            </a:r>
            <a:r>
              <a:rPr lang="zh-CN" altLang="en-US" sz="1800" b="1" dirty="0">
                <a:solidFill>
                  <a:srgbClr val="92D050"/>
                </a:solidFill>
                <a:sym typeface="+mn-ea"/>
              </a:rPr>
              <a:t>电子税务局</a:t>
            </a:r>
            <a:endParaRPr lang="zh-CN" altLang="en-US" sz="1800" b="1" dirty="0">
              <a:solidFill>
                <a:srgbClr val="92D050"/>
              </a:solidFill>
              <a:sym typeface="+mn-ea"/>
            </a:endParaRPr>
          </a:p>
        </p:txBody>
      </p:sp>
      <p:sp>
        <p:nvSpPr>
          <p:cNvPr id="37" name="ïŝ1ïḓe"/>
          <p:cNvSpPr/>
          <p:nvPr/>
        </p:nvSpPr>
        <p:spPr>
          <a:xfrm>
            <a:off x="107315" y="1564005"/>
            <a:ext cx="1369060" cy="1262380"/>
          </a:xfrm>
          <a:prstGeom prst="ellipse">
            <a:avLst/>
          </a:prstGeom>
          <a:blipFill>
            <a:blip r:embed="rId2" cstate="print">
              <a:extLst>
                <a:ext uri="{28A0092B-C50C-407E-A947-70E740481C1C}">
                  <a14:useLocalDpi xmlns:a14="http://schemas.microsoft.com/office/drawing/2010/main" val="0"/>
                </a:ext>
              </a:extLst>
            </a:blip>
            <a:stretch>
              <a:fillRect/>
            </a:stretch>
          </a:blipFill>
          <a:ln w="76200" cap="flat" cmpd="sng" algn="ctr">
            <a:no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2865" y="27940"/>
            <a:ext cx="4597400" cy="545465"/>
            <a:chOff x="213" y="158"/>
            <a:chExt cx="7240" cy="859"/>
          </a:xfrm>
        </p:grpSpPr>
        <p:sp>
          <p:nvSpPr>
            <p:cNvPr id="20" name="文本框 19"/>
            <p:cNvSpPr txBox="1"/>
            <p:nvPr/>
          </p:nvSpPr>
          <p:spPr>
            <a:xfrm>
              <a:off x="510" y="158"/>
              <a:ext cx="6943" cy="533"/>
            </a:xfrm>
            <a:prstGeom prst="rect">
              <a:avLst/>
            </a:prstGeom>
            <a:noFill/>
          </p:spPr>
          <p:txBody>
            <a:bodyPr wrap="square" rtlCol="0">
              <a:spAutoFit/>
            </a:bodyPr>
            <a:lstStyle/>
            <a:p>
              <a:r>
                <a:rPr lang="zh-CN" altLang="en-US" sz="1600" dirty="0">
                  <a:solidFill>
                    <a:schemeClr val="tx1">
                      <a:lumMod val="75000"/>
                      <a:lumOff val="25000"/>
                    </a:schemeClr>
                  </a:solidFill>
                  <a:latin typeface="汉仪旗黑-30简" charset="0"/>
                  <a:ea typeface="汉仪旗黑-30简" charset="0"/>
                  <a:sym typeface="+mn-ea"/>
                </a:rPr>
                <a:t>系统操作</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年度缴费工资申报</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电子税务局</a:t>
              </a:r>
              <a:endParaRPr lang="zh-CN" altLang="en-US" sz="1600" dirty="0">
                <a:solidFill>
                  <a:schemeClr val="tx1">
                    <a:lumMod val="75000"/>
                    <a:lumOff val="25000"/>
                  </a:schemeClr>
                </a:solidFill>
                <a:latin typeface="汉仪旗黑-30简" charset="0"/>
                <a:ea typeface="汉仪旗黑-30简" charset="0"/>
                <a:sym typeface="+mn-ea"/>
              </a:endParaRPr>
            </a:p>
          </p:txBody>
        </p:sp>
        <p:grpSp>
          <p:nvGrpSpPr>
            <p:cNvPr id="2" name="组合 1"/>
            <p:cNvGrpSpPr/>
            <p:nvPr/>
          </p:nvGrpSpPr>
          <p:grpSpPr>
            <a:xfrm>
              <a:off x="213" y="158"/>
              <a:ext cx="7240" cy="859"/>
              <a:chOff x="213" y="158"/>
              <a:chExt cx="7240" cy="859"/>
            </a:xfrm>
          </p:grpSpPr>
          <p:sp>
            <p:nvSpPr>
              <p:cNvPr id="17" name="半闭框 1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p:cNvSpPr/>
              <p:nvPr/>
            </p:nvSpPr>
            <p:spPr>
              <a:xfrm rot="10800000">
                <a:off x="7057" y="677"/>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24" name="直接连接符 2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0" name="圆角矩形 9"/>
          <p:cNvSpPr/>
          <p:nvPr/>
        </p:nvSpPr>
        <p:spPr>
          <a:xfrm>
            <a:off x="1535430" y="941705"/>
            <a:ext cx="7371715" cy="3783965"/>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93"/>
          <p:cNvSpPr/>
          <p:nvPr/>
        </p:nvSpPr>
        <p:spPr>
          <a:xfrm>
            <a:off x="1493852" y="884096"/>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gradFill>
            <a:gsLst>
              <a:gs pos="74000">
                <a:schemeClr val="accent1">
                  <a:lumMod val="97000"/>
                  <a:lumOff val="3000"/>
                </a:schemeClr>
              </a:gs>
              <a:gs pos="0">
                <a:schemeClr val="accent1">
                  <a:lumMod val="60000"/>
                  <a:lumOff val="4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3"/>
          <p:cNvSpPr/>
          <p:nvPr/>
        </p:nvSpPr>
        <p:spPr>
          <a:xfrm rot="10800000">
            <a:off x="8662396" y="4488708"/>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gradFill>
            <a:gsLst>
              <a:gs pos="74000">
                <a:schemeClr val="accent1">
                  <a:lumMod val="97000"/>
                  <a:lumOff val="3000"/>
                </a:schemeClr>
              </a:gs>
              <a:gs pos="0">
                <a:schemeClr val="accent1">
                  <a:lumMod val="60000"/>
                  <a:lumOff val="4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2699792" y="3163694"/>
            <a:ext cx="5760640" cy="1323439"/>
          </a:xfrm>
          <a:prstGeom prst="rect">
            <a:avLst/>
          </a:prstGeom>
          <a:noFill/>
        </p:spPr>
        <p:txBody>
          <a:bodyPr wrap="square" rtlCol="0">
            <a:spAutoFit/>
          </a:bodyPr>
          <a:lstStyle/>
          <a:p>
            <a:pPr indent="0" algn="l" fontAlgn="auto">
              <a:buNone/>
            </a:pPr>
            <a:endParaRPr lang="zh-CN"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indent="0" algn="l" fontAlgn="auto">
              <a:buNone/>
            </a:pPr>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2.</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点击【添加】，添加职工信息，将职工信息添加到列表中。系统添加职工信息的方式有：单个录入、外部文件导入、添加全部正常缴费职工、添加全部正常缴费职工（缴费工资为空）、按单位编号添加缴费职工。</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pic>
        <p:nvPicPr>
          <p:cNvPr id="14" name="图片 1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657754" y="941705"/>
            <a:ext cx="5123303" cy="2308225"/>
          </a:xfrm>
          <a:prstGeom prst="rect">
            <a:avLst/>
          </a:prstGeom>
        </p:spPr>
      </p:pic>
      <p:sp>
        <p:nvSpPr>
          <p:cNvPr id="21" name="矩形 20"/>
          <p:cNvSpPr/>
          <p:nvPr/>
        </p:nvSpPr>
        <p:spPr>
          <a:xfrm>
            <a:off x="3952394" y="1707654"/>
            <a:ext cx="599049" cy="227330"/>
          </a:xfrm>
          <a:prstGeom prst="rect">
            <a:avLst/>
          </a:prstGeom>
          <a:solidFill>
            <a:srgbClr val="FF0000">
              <a:alpha val="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25" name="矩形 24"/>
          <p:cNvSpPr/>
          <p:nvPr/>
        </p:nvSpPr>
        <p:spPr>
          <a:xfrm>
            <a:off x="4658803" y="1311191"/>
            <a:ext cx="288862" cy="338554"/>
          </a:xfrm>
          <a:prstGeom prst="rect">
            <a:avLst/>
          </a:prstGeom>
          <a:noFill/>
          <a:ln>
            <a:noFill/>
          </a:ln>
        </p:spPr>
        <p:txBody>
          <a:bodyPr wrap="none" rtlCol="0" anchor="t">
            <a:spAutoFit/>
          </a:bodyPr>
          <a:lstStyle/>
          <a:p>
            <a:pPr algn="ctr"/>
            <a:r>
              <a:rPr lang="en-US" altLang="zh-CN" sz="1600" b="1" dirty="0">
                <a:solidFill>
                  <a:srgbClr val="FF0000"/>
                </a:solidFill>
                <a:effectLst>
                  <a:outerShdw blurRad="38100" dist="19050" dir="2700000" algn="tl" rotWithShape="0">
                    <a:schemeClr val="dk1">
                      <a:alpha val="40000"/>
                    </a:schemeClr>
                  </a:outerShdw>
                </a:effectLst>
              </a:rPr>
              <a:t>2</a:t>
            </a:r>
            <a:endParaRPr lang="en-US" altLang="zh-CN" sz="1600" b="1" dirty="0">
              <a:solidFill>
                <a:srgbClr val="FF0000"/>
              </a:solidFill>
              <a:effectLst>
                <a:outerShdw blurRad="38100" dist="19050" dir="2700000" algn="tl" rotWithShape="0">
                  <a:schemeClr val="dk1">
                    <a:alpha val="40000"/>
                  </a:schemeClr>
                </a:outerShdw>
              </a:effectLst>
            </a:endParaRPr>
          </a:p>
        </p:txBody>
      </p:sp>
      <p:sp>
        <p:nvSpPr>
          <p:cNvPr id="5" name="TextBox 46"/>
          <p:cNvSpPr txBox="1"/>
          <p:nvPr/>
        </p:nvSpPr>
        <p:spPr>
          <a:xfrm>
            <a:off x="107315" y="3148330"/>
            <a:ext cx="1358265" cy="830580"/>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solidFill>
                  <a:srgbClr val="92D050"/>
                </a:solidFill>
                <a:sym typeface="+mn-ea"/>
              </a:rPr>
              <a:t>年度缴费工资申报</a:t>
            </a:r>
            <a:r>
              <a:rPr lang="en-US" altLang="zh-CN" sz="1800" b="1" dirty="0">
                <a:solidFill>
                  <a:srgbClr val="92D050"/>
                </a:solidFill>
                <a:sym typeface="+mn-ea"/>
              </a:rPr>
              <a:t>-</a:t>
            </a:r>
            <a:r>
              <a:rPr lang="zh-CN" altLang="en-US" sz="1800" b="1" dirty="0">
                <a:solidFill>
                  <a:srgbClr val="92D050"/>
                </a:solidFill>
                <a:sym typeface="+mn-ea"/>
              </a:rPr>
              <a:t>电子税务局</a:t>
            </a:r>
            <a:endParaRPr lang="zh-CN" altLang="en-US" sz="1800" b="1" dirty="0">
              <a:solidFill>
                <a:srgbClr val="92D050"/>
              </a:solidFill>
              <a:sym typeface="+mn-ea"/>
            </a:endParaRPr>
          </a:p>
        </p:txBody>
      </p:sp>
      <p:sp>
        <p:nvSpPr>
          <p:cNvPr id="37" name="ïŝ1ïḓe"/>
          <p:cNvSpPr/>
          <p:nvPr/>
        </p:nvSpPr>
        <p:spPr>
          <a:xfrm>
            <a:off x="107315" y="1564005"/>
            <a:ext cx="1369060" cy="1262380"/>
          </a:xfrm>
          <a:prstGeom prst="ellipse">
            <a:avLst/>
          </a:prstGeom>
          <a:blipFill>
            <a:blip r:embed="rId2" cstate="print">
              <a:extLst>
                <a:ext uri="{28A0092B-C50C-407E-A947-70E740481C1C}">
                  <a14:useLocalDpi xmlns:a14="http://schemas.microsoft.com/office/drawing/2010/main" val="0"/>
                </a:ext>
              </a:extLst>
            </a:blip>
            <a:stretch>
              <a:fillRect/>
            </a:stretch>
          </a:blipFill>
          <a:ln w="76200" cap="flat" cmpd="sng" algn="ctr">
            <a:no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2865" y="27940"/>
            <a:ext cx="4597400" cy="545465"/>
            <a:chOff x="213" y="158"/>
            <a:chExt cx="7240" cy="859"/>
          </a:xfrm>
        </p:grpSpPr>
        <p:sp>
          <p:nvSpPr>
            <p:cNvPr id="20" name="文本框 19"/>
            <p:cNvSpPr txBox="1"/>
            <p:nvPr/>
          </p:nvSpPr>
          <p:spPr>
            <a:xfrm>
              <a:off x="510" y="158"/>
              <a:ext cx="6943" cy="533"/>
            </a:xfrm>
            <a:prstGeom prst="rect">
              <a:avLst/>
            </a:prstGeom>
            <a:noFill/>
          </p:spPr>
          <p:txBody>
            <a:bodyPr wrap="square" rtlCol="0">
              <a:spAutoFit/>
            </a:bodyPr>
            <a:lstStyle/>
            <a:p>
              <a:r>
                <a:rPr lang="zh-CN" altLang="en-US" sz="1600" dirty="0">
                  <a:solidFill>
                    <a:schemeClr val="tx1">
                      <a:lumMod val="75000"/>
                      <a:lumOff val="25000"/>
                    </a:schemeClr>
                  </a:solidFill>
                  <a:latin typeface="汉仪旗黑-30简" charset="0"/>
                  <a:ea typeface="汉仪旗黑-30简" charset="0"/>
                  <a:sym typeface="+mn-ea"/>
                </a:rPr>
                <a:t>系统操作</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年度缴费工资申报</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电子税务局</a:t>
              </a:r>
              <a:endParaRPr lang="zh-CN" altLang="en-US" sz="1600" dirty="0">
                <a:solidFill>
                  <a:schemeClr val="tx1">
                    <a:lumMod val="75000"/>
                    <a:lumOff val="25000"/>
                  </a:schemeClr>
                </a:solidFill>
                <a:latin typeface="汉仪旗黑-30简" charset="0"/>
                <a:ea typeface="汉仪旗黑-30简" charset="0"/>
                <a:sym typeface="+mn-ea"/>
              </a:endParaRPr>
            </a:p>
          </p:txBody>
        </p:sp>
        <p:grpSp>
          <p:nvGrpSpPr>
            <p:cNvPr id="2" name="组合 1"/>
            <p:cNvGrpSpPr/>
            <p:nvPr/>
          </p:nvGrpSpPr>
          <p:grpSpPr>
            <a:xfrm>
              <a:off x="213" y="158"/>
              <a:ext cx="7240" cy="859"/>
              <a:chOff x="213" y="158"/>
              <a:chExt cx="7240" cy="859"/>
            </a:xfrm>
          </p:grpSpPr>
          <p:sp>
            <p:nvSpPr>
              <p:cNvPr id="17" name="半闭框 1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p:cNvSpPr/>
              <p:nvPr/>
            </p:nvSpPr>
            <p:spPr>
              <a:xfrm rot="10800000">
                <a:off x="7057" y="677"/>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24" name="直接连接符 2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3" name="文本框 12"/>
          <p:cNvSpPr txBox="1"/>
          <p:nvPr/>
        </p:nvSpPr>
        <p:spPr>
          <a:xfrm>
            <a:off x="1691675" y="4228316"/>
            <a:ext cx="6901180" cy="829945"/>
          </a:xfrm>
          <a:prstGeom prst="rect">
            <a:avLst/>
          </a:prstGeom>
          <a:noFill/>
        </p:spPr>
        <p:txBody>
          <a:bodyPr wrap="square" rtlCol="0">
            <a:spAutoFit/>
          </a:bodyPr>
          <a:lstStyle/>
          <a:p>
            <a:pPr indent="0" algn="l" fontAlgn="auto">
              <a:buNone/>
            </a:pPr>
            <a:endParaRPr lang="zh-CN"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indent="0" algn="l" fontAlgn="auto">
              <a:buNone/>
            </a:pPr>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3.</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支持批量修改，根据选中的数据行，一条或多条，进行批量的修改“新缴费工资”，支持按比率调整和按新固定金额直接变更。</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pic>
        <p:nvPicPr>
          <p:cNvPr id="6" name="图片 5" descr="图四"/>
          <p:cNvPicPr>
            <a:picLocks noChangeAspect="1"/>
          </p:cNvPicPr>
          <p:nvPr/>
        </p:nvPicPr>
        <p:blipFill>
          <a:blip r:embed="rId1"/>
          <a:stretch>
            <a:fillRect/>
          </a:stretch>
        </p:blipFill>
        <p:spPr>
          <a:xfrm>
            <a:off x="1691804" y="772477"/>
            <a:ext cx="6610985" cy="3269615"/>
          </a:xfrm>
          <a:prstGeom prst="rect">
            <a:avLst/>
          </a:prstGeom>
        </p:spPr>
      </p:pic>
      <p:sp>
        <p:nvSpPr>
          <p:cNvPr id="16" name="矩形 15"/>
          <p:cNvSpPr/>
          <p:nvPr/>
        </p:nvSpPr>
        <p:spPr>
          <a:xfrm>
            <a:off x="5313112" y="1707654"/>
            <a:ext cx="288862" cy="338554"/>
          </a:xfrm>
          <a:prstGeom prst="rect">
            <a:avLst/>
          </a:prstGeom>
          <a:noFill/>
          <a:ln>
            <a:noFill/>
          </a:ln>
        </p:spPr>
        <p:txBody>
          <a:bodyPr wrap="none" rtlCol="0" anchor="t">
            <a:spAutoFit/>
          </a:bodyPr>
          <a:lstStyle/>
          <a:p>
            <a:pPr algn="ctr"/>
            <a:r>
              <a:rPr lang="en-US" altLang="zh-CN" sz="1600" b="1" dirty="0">
                <a:solidFill>
                  <a:srgbClr val="FF0000"/>
                </a:solidFill>
                <a:effectLst>
                  <a:outerShdw blurRad="38100" dist="19050" dir="2700000" algn="tl" rotWithShape="0">
                    <a:schemeClr val="dk1">
                      <a:alpha val="40000"/>
                    </a:schemeClr>
                  </a:outerShdw>
                </a:effectLst>
              </a:rPr>
              <a:t>3</a:t>
            </a:r>
            <a:endParaRPr lang="en-US" altLang="zh-CN" sz="1600" b="1" dirty="0">
              <a:solidFill>
                <a:srgbClr val="FF0000"/>
              </a:solidFill>
              <a:effectLst>
                <a:outerShdw blurRad="38100" dist="19050" dir="2700000" algn="tl" rotWithShape="0">
                  <a:schemeClr val="dk1">
                    <a:alpha val="40000"/>
                  </a:schemeClr>
                </a:outerShdw>
              </a:effectLst>
            </a:endParaRPr>
          </a:p>
        </p:txBody>
      </p:sp>
      <p:sp>
        <p:nvSpPr>
          <p:cNvPr id="18" name="矩形 17"/>
          <p:cNvSpPr/>
          <p:nvPr/>
        </p:nvSpPr>
        <p:spPr>
          <a:xfrm>
            <a:off x="3852478" y="1755202"/>
            <a:ext cx="1360718" cy="1512168"/>
          </a:xfrm>
          <a:prstGeom prst="rect">
            <a:avLst/>
          </a:prstGeom>
          <a:solidFill>
            <a:srgbClr val="FF0000">
              <a:alpha val="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4" name="TextBox 46"/>
          <p:cNvSpPr txBox="1"/>
          <p:nvPr/>
        </p:nvSpPr>
        <p:spPr>
          <a:xfrm>
            <a:off x="107315" y="3148330"/>
            <a:ext cx="1358265" cy="830580"/>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solidFill>
                  <a:srgbClr val="92D050"/>
                </a:solidFill>
                <a:sym typeface="+mn-ea"/>
              </a:rPr>
              <a:t>年度缴费工资申报</a:t>
            </a:r>
            <a:r>
              <a:rPr lang="en-US" altLang="zh-CN" sz="1800" b="1" dirty="0">
                <a:solidFill>
                  <a:srgbClr val="92D050"/>
                </a:solidFill>
                <a:sym typeface="+mn-ea"/>
              </a:rPr>
              <a:t>-</a:t>
            </a:r>
            <a:r>
              <a:rPr lang="zh-CN" altLang="en-US" sz="1800" b="1" dirty="0">
                <a:solidFill>
                  <a:srgbClr val="92D050"/>
                </a:solidFill>
                <a:sym typeface="+mn-ea"/>
              </a:rPr>
              <a:t>电子税务局</a:t>
            </a:r>
            <a:endParaRPr lang="zh-CN" altLang="en-US" sz="1800" b="1" dirty="0">
              <a:solidFill>
                <a:srgbClr val="92D050"/>
              </a:solidFill>
              <a:sym typeface="+mn-ea"/>
            </a:endParaRPr>
          </a:p>
        </p:txBody>
      </p:sp>
      <p:sp>
        <p:nvSpPr>
          <p:cNvPr id="37" name="ïŝ1ïḓe"/>
          <p:cNvSpPr/>
          <p:nvPr/>
        </p:nvSpPr>
        <p:spPr>
          <a:xfrm>
            <a:off x="107315" y="1564005"/>
            <a:ext cx="1369060" cy="1262380"/>
          </a:xfrm>
          <a:prstGeom prst="ellipse">
            <a:avLst/>
          </a:prstGeom>
          <a:blipFill>
            <a:blip r:embed="rId2" cstate="print">
              <a:extLst>
                <a:ext uri="{28A0092B-C50C-407E-A947-70E740481C1C}">
                  <a14:useLocalDpi xmlns:a14="http://schemas.microsoft.com/office/drawing/2010/main" val="0"/>
                </a:ext>
              </a:extLst>
            </a:blip>
            <a:stretch>
              <a:fillRect/>
            </a:stretch>
          </a:blipFill>
          <a:ln w="76200" cap="flat" cmpd="sng" algn="ctr">
            <a:no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C:\Users\a\Desktop\图片6.png图片6"/>
          <p:cNvPicPr>
            <a:picLocks noChangeAspect="1"/>
          </p:cNvPicPr>
          <p:nvPr/>
        </p:nvPicPr>
        <p:blipFill>
          <a:blip r:embed="rId1"/>
          <a:srcRect/>
          <a:stretch>
            <a:fillRect/>
          </a:stretch>
        </p:blipFill>
        <p:spPr>
          <a:xfrm>
            <a:off x="1601864" y="771550"/>
            <a:ext cx="7298690" cy="2525144"/>
          </a:xfrm>
          <a:prstGeom prst="rect">
            <a:avLst/>
          </a:prstGeom>
        </p:spPr>
      </p:pic>
      <p:grpSp>
        <p:nvGrpSpPr>
          <p:cNvPr id="7" name="组合 6"/>
          <p:cNvGrpSpPr/>
          <p:nvPr/>
        </p:nvGrpSpPr>
        <p:grpSpPr>
          <a:xfrm>
            <a:off x="62865" y="27940"/>
            <a:ext cx="4597400" cy="545465"/>
            <a:chOff x="213" y="158"/>
            <a:chExt cx="7240" cy="859"/>
          </a:xfrm>
        </p:grpSpPr>
        <p:sp>
          <p:nvSpPr>
            <p:cNvPr id="20" name="文本框 19"/>
            <p:cNvSpPr txBox="1"/>
            <p:nvPr/>
          </p:nvSpPr>
          <p:spPr>
            <a:xfrm>
              <a:off x="510" y="158"/>
              <a:ext cx="6943" cy="533"/>
            </a:xfrm>
            <a:prstGeom prst="rect">
              <a:avLst/>
            </a:prstGeom>
            <a:noFill/>
          </p:spPr>
          <p:txBody>
            <a:bodyPr wrap="square" rtlCol="0">
              <a:spAutoFit/>
            </a:bodyPr>
            <a:lstStyle/>
            <a:p>
              <a:r>
                <a:rPr lang="zh-CN" altLang="en-US" sz="1600" dirty="0">
                  <a:solidFill>
                    <a:schemeClr val="tx1">
                      <a:lumMod val="75000"/>
                      <a:lumOff val="25000"/>
                    </a:schemeClr>
                  </a:solidFill>
                  <a:latin typeface="汉仪旗黑-30简" charset="0"/>
                  <a:ea typeface="汉仪旗黑-30简" charset="0"/>
                  <a:sym typeface="+mn-ea"/>
                </a:rPr>
                <a:t>系统操作</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年度缴费工资申报</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电子税务局</a:t>
              </a:r>
              <a:endParaRPr lang="zh-CN" altLang="en-US" sz="1600" dirty="0">
                <a:solidFill>
                  <a:schemeClr val="tx1">
                    <a:lumMod val="75000"/>
                    <a:lumOff val="25000"/>
                  </a:schemeClr>
                </a:solidFill>
                <a:latin typeface="汉仪旗黑-30简" charset="0"/>
                <a:ea typeface="汉仪旗黑-30简" charset="0"/>
                <a:sym typeface="+mn-ea"/>
              </a:endParaRPr>
            </a:p>
          </p:txBody>
        </p:sp>
        <p:grpSp>
          <p:nvGrpSpPr>
            <p:cNvPr id="2" name="组合 1"/>
            <p:cNvGrpSpPr/>
            <p:nvPr/>
          </p:nvGrpSpPr>
          <p:grpSpPr>
            <a:xfrm>
              <a:off x="213" y="158"/>
              <a:ext cx="7240" cy="859"/>
              <a:chOff x="213" y="158"/>
              <a:chExt cx="7240" cy="859"/>
            </a:xfrm>
          </p:grpSpPr>
          <p:sp>
            <p:nvSpPr>
              <p:cNvPr id="17" name="半闭框 1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p:cNvSpPr/>
              <p:nvPr/>
            </p:nvSpPr>
            <p:spPr>
              <a:xfrm rot="10800000">
                <a:off x="7057" y="677"/>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24" name="直接连接符 2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3" name="文本框 12"/>
          <p:cNvSpPr txBox="1"/>
          <p:nvPr/>
        </p:nvSpPr>
        <p:spPr>
          <a:xfrm>
            <a:off x="1628072" y="3579862"/>
            <a:ext cx="6901180" cy="1322070"/>
          </a:xfrm>
          <a:prstGeom prst="rect">
            <a:avLst/>
          </a:prstGeom>
          <a:noFill/>
        </p:spPr>
        <p:txBody>
          <a:bodyPr wrap="square" rtlCol="0">
            <a:spAutoFit/>
          </a:bodyPr>
          <a:lstStyle/>
          <a:p>
            <a:pPr indent="0" algn="l" fontAlgn="auto">
              <a:buNone/>
            </a:pPr>
            <a:endParaRPr lang="zh-CN"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indent="0" algn="l" fontAlgn="auto">
              <a:buNone/>
            </a:pPr>
            <a:r>
              <a:rPr lang="en-US"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4.</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在【新缴费工资】栏次填写2024年度缴费工资</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indent="0" algn="l" fontAlgn="auto">
              <a:buNone/>
            </a:pPr>
            <a:r>
              <a:rPr lang="en-US"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5.</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确认无误后，点击【提交申报】按钮带出两个选项，分别为【选中数据】与【全部数据】，点击提交【选中数据】按钮，只提交勾选的数据，点击提交【全部数据】按钮，则将页面所有数据都提交。</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6" name="圆角矩形 15"/>
          <p:cNvSpPr/>
          <p:nvPr/>
        </p:nvSpPr>
        <p:spPr>
          <a:xfrm>
            <a:off x="8017376" y="2571750"/>
            <a:ext cx="753745" cy="1061085"/>
          </a:xfrm>
          <a:prstGeom prst="round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1763688" y="1325341"/>
            <a:ext cx="563245" cy="847090"/>
          </a:xfrm>
          <a:prstGeom prst="round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7746606" y="2172431"/>
            <a:ext cx="288862" cy="338554"/>
          </a:xfrm>
          <a:prstGeom prst="rect">
            <a:avLst/>
          </a:prstGeom>
          <a:noFill/>
          <a:ln>
            <a:noFill/>
          </a:ln>
        </p:spPr>
        <p:txBody>
          <a:bodyPr wrap="none" rtlCol="0" anchor="t">
            <a:spAutoFit/>
          </a:bodyPr>
          <a:lstStyle/>
          <a:p>
            <a:pPr algn="ctr"/>
            <a:r>
              <a:rPr lang="en-US" altLang="zh-CN" sz="1600" b="1" dirty="0">
                <a:solidFill>
                  <a:srgbClr val="FF0000"/>
                </a:solidFill>
                <a:effectLst>
                  <a:outerShdw blurRad="38100" dist="19050" dir="2700000" algn="tl" rotWithShape="0">
                    <a:schemeClr val="dk1">
                      <a:alpha val="40000"/>
                    </a:schemeClr>
                  </a:outerShdw>
                </a:effectLst>
              </a:rPr>
              <a:t>4</a:t>
            </a:r>
            <a:endParaRPr lang="en-US" altLang="zh-CN" sz="1600" b="1" dirty="0">
              <a:solidFill>
                <a:srgbClr val="FF0000"/>
              </a:solidFill>
              <a:effectLst>
                <a:outerShdw blurRad="38100" dist="19050" dir="2700000" algn="tl" rotWithShape="0">
                  <a:schemeClr val="dk1">
                    <a:alpha val="40000"/>
                  </a:schemeClr>
                </a:outerShdw>
              </a:effectLst>
            </a:endParaRPr>
          </a:p>
        </p:txBody>
      </p:sp>
      <p:sp>
        <p:nvSpPr>
          <p:cNvPr id="25" name="矩形 24"/>
          <p:cNvSpPr/>
          <p:nvPr/>
        </p:nvSpPr>
        <p:spPr>
          <a:xfrm>
            <a:off x="2455862" y="1059582"/>
            <a:ext cx="288862" cy="338554"/>
          </a:xfrm>
          <a:prstGeom prst="rect">
            <a:avLst/>
          </a:prstGeom>
          <a:noFill/>
          <a:ln>
            <a:noFill/>
          </a:ln>
        </p:spPr>
        <p:txBody>
          <a:bodyPr wrap="none" rtlCol="0" anchor="t">
            <a:spAutoFit/>
          </a:bodyPr>
          <a:lstStyle/>
          <a:p>
            <a:pPr algn="ctr"/>
            <a:r>
              <a:rPr lang="en-US" altLang="zh-CN" sz="1600" b="1" dirty="0">
                <a:solidFill>
                  <a:srgbClr val="FF0000"/>
                </a:solidFill>
                <a:effectLst>
                  <a:outerShdw blurRad="38100" dist="19050" dir="2700000" algn="tl" rotWithShape="0">
                    <a:schemeClr val="dk1">
                      <a:alpha val="40000"/>
                    </a:schemeClr>
                  </a:outerShdw>
                </a:effectLst>
              </a:rPr>
              <a:t>5</a:t>
            </a:r>
            <a:endParaRPr lang="en-US" altLang="zh-CN" sz="1600" b="1" dirty="0">
              <a:solidFill>
                <a:srgbClr val="FF0000"/>
              </a:solidFill>
              <a:effectLst>
                <a:outerShdw blurRad="38100" dist="19050" dir="2700000" algn="tl" rotWithShape="0">
                  <a:schemeClr val="dk1">
                    <a:alpha val="40000"/>
                  </a:schemeClr>
                </a:outerShdw>
              </a:effectLst>
            </a:endParaRPr>
          </a:p>
        </p:txBody>
      </p:sp>
      <p:sp>
        <p:nvSpPr>
          <p:cNvPr id="5" name="TextBox 46"/>
          <p:cNvSpPr txBox="1"/>
          <p:nvPr/>
        </p:nvSpPr>
        <p:spPr>
          <a:xfrm>
            <a:off x="107315" y="3148330"/>
            <a:ext cx="1358265" cy="830580"/>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solidFill>
                  <a:srgbClr val="92D050"/>
                </a:solidFill>
                <a:sym typeface="+mn-ea"/>
              </a:rPr>
              <a:t>年度缴费工资申报</a:t>
            </a:r>
            <a:r>
              <a:rPr lang="en-US" altLang="zh-CN" sz="1800" b="1" dirty="0">
                <a:solidFill>
                  <a:srgbClr val="92D050"/>
                </a:solidFill>
                <a:sym typeface="+mn-ea"/>
              </a:rPr>
              <a:t>-</a:t>
            </a:r>
            <a:r>
              <a:rPr lang="zh-CN" altLang="en-US" sz="1800" b="1" dirty="0">
                <a:solidFill>
                  <a:srgbClr val="92D050"/>
                </a:solidFill>
                <a:sym typeface="+mn-ea"/>
              </a:rPr>
              <a:t>电子税务局</a:t>
            </a:r>
            <a:endParaRPr lang="zh-CN" altLang="en-US" sz="1800" b="1" dirty="0">
              <a:solidFill>
                <a:srgbClr val="92D050"/>
              </a:solidFill>
              <a:sym typeface="+mn-ea"/>
            </a:endParaRPr>
          </a:p>
        </p:txBody>
      </p:sp>
      <p:sp>
        <p:nvSpPr>
          <p:cNvPr id="37" name="ïŝ1ïḓe"/>
          <p:cNvSpPr/>
          <p:nvPr/>
        </p:nvSpPr>
        <p:spPr>
          <a:xfrm>
            <a:off x="107315" y="1564005"/>
            <a:ext cx="1369060" cy="1262380"/>
          </a:xfrm>
          <a:prstGeom prst="ellipse">
            <a:avLst/>
          </a:prstGeom>
          <a:blipFill>
            <a:blip r:embed="rId2" cstate="print">
              <a:extLst>
                <a:ext uri="{28A0092B-C50C-407E-A947-70E740481C1C}">
                  <a14:useLocalDpi xmlns:a14="http://schemas.microsoft.com/office/drawing/2010/main" val="0"/>
                </a:ext>
              </a:extLst>
            </a:blip>
            <a:stretch>
              <a:fillRect/>
            </a:stretch>
          </a:blipFill>
          <a:ln w="76200" cap="flat" cmpd="sng" algn="ctr">
            <a:no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C:\Users\a\Desktop\图片7.png图片7"/>
          <p:cNvPicPr>
            <a:picLocks noChangeAspect="1"/>
          </p:cNvPicPr>
          <p:nvPr/>
        </p:nvPicPr>
        <p:blipFill>
          <a:blip r:embed="rId1"/>
          <a:srcRect/>
          <a:stretch>
            <a:fillRect/>
          </a:stretch>
        </p:blipFill>
        <p:spPr>
          <a:xfrm>
            <a:off x="1691514" y="627897"/>
            <a:ext cx="6950710" cy="2840904"/>
          </a:xfrm>
          <a:prstGeom prst="rect">
            <a:avLst/>
          </a:prstGeom>
        </p:spPr>
      </p:pic>
      <p:grpSp>
        <p:nvGrpSpPr>
          <p:cNvPr id="7" name="组合 6"/>
          <p:cNvGrpSpPr/>
          <p:nvPr/>
        </p:nvGrpSpPr>
        <p:grpSpPr>
          <a:xfrm>
            <a:off x="62865" y="27940"/>
            <a:ext cx="4597400" cy="545465"/>
            <a:chOff x="213" y="158"/>
            <a:chExt cx="7240" cy="859"/>
          </a:xfrm>
        </p:grpSpPr>
        <p:sp>
          <p:nvSpPr>
            <p:cNvPr id="20" name="文本框 19"/>
            <p:cNvSpPr txBox="1"/>
            <p:nvPr/>
          </p:nvSpPr>
          <p:spPr>
            <a:xfrm>
              <a:off x="510" y="158"/>
              <a:ext cx="6943" cy="533"/>
            </a:xfrm>
            <a:prstGeom prst="rect">
              <a:avLst/>
            </a:prstGeom>
            <a:noFill/>
          </p:spPr>
          <p:txBody>
            <a:bodyPr wrap="square" rtlCol="0">
              <a:spAutoFit/>
            </a:bodyPr>
            <a:lstStyle/>
            <a:p>
              <a:r>
                <a:rPr lang="zh-CN" altLang="en-US" sz="1600" dirty="0">
                  <a:solidFill>
                    <a:schemeClr val="tx1">
                      <a:lumMod val="75000"/>
                      <a:lumOff val="25000"/>
                    </a:schemeClr>
                  </a:solidFill>
                  <a:latin typeface="汉仪旗黑-30简" charset="0"/>
                  <a:ea typeface="汉仪旗黑-30简" charset="0"/>
                  <a:sym typeface="+mn-ea"/>
                </a:rPr>
                <a:t>系统操作</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年度缴费工资申报</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电子税务局</a:t>
              </a:r>
              <a:endParaRPr lang="zh-CN" altLang="en-US" sz="1600" dirty="0">
                <a:solidFill>
                  <a:schemeClr val="tx1">
                    <a:lumMod val="75000"/>
                    <a:lumOff val="25000"/>
                  </a:schemeClr>
                </a:solidFill>
                <a:latin typeface="汉仪旗黑-30简" charset="0"/>
                <a:ea typeface="汉仪旗黑-30简" charset="0"/>
                <a:sym typeface="+mn-ea"/>
              </a:endParaRPr>
            </a:p>
          </p:txBody>
        </p:sp>
        <p:grpSp>
          <p:nvGrpSpPr>
            <p:cNvPr id="2" name="组合 1"/>
            <p:cNvGrpSpPr/>
            <p:nvPr/>
          </p:nvGrpSpPr>
          <p:grpSpPr>
            <a:xfrm>
              <a:off x="213" y="158"/>
              <a:ext cx="7240" cy="859"/>
              <a:chOff x="213" y="158"/>
              <a:chExt cx="7240" cy="859"/>
            </a:xfrm>
          </p:grpSpPr>
          <p:sp>
            <p:nvSpPr>
              <p:cNvPr id="17" name="半闭框 1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p:cNvSpPr/>
              <p:nvPr/>
            </p:nvSpPr>
            <p:spPr>
              <a:xfrm rot="10800000">
                <a:off x="7057" y="677"/>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24" name="直接连接符 2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3" name="文本框 12"/>
          <p:cNvSpPr txBox="1"/>
          <p:nvPr/>
        </p:nvSpPr>
        <p:spPr>
          <a:xfrm>
            <a:off x="1691462" y="3651870"/>
            <a:ext cx="6901180" cy="1322070"/>
          </a:xfrm>
          <a:prstGeom prst="rect">
            <a:avLst/>
          </a:prstGeom>
          <a:noFill/>
        </p:spPr>
        <p:txBody>
          <a:bodyPr wrap="square" rtlCol="0">
            <a:spAutoFit/>
          </a:bodyPr>
          <a:lstStyle/>
          <a:p>
            <a:pPr indent="0" algn="l" fontAlgn="auto">
              <a:buNone/>
            </a:pPr>
            <a:endParaRPr lang="zh-CN"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indent="0" algn="l" fontAlgn="auto">
              <a:buNone/>
            </a:pPr>
            <a:r>
              <a:rPr lang="en-US"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4.</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在【新缴费工资】栏次填写2024年度缴费工资</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pPr indent="0" algn="l" fontAlgn="auto">
              <a:buNone/>
            </a:pPr>
            <a:r>
              <a:rPr lang="en-US"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5.</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确认无误后，点击【提交申报】按钮带出两个选项，分别为【选中数据】与【全部数据】，点击提交【选中数据】按钮，只提交勾选的数据，点击提交【全部数据】按钮，则将页面所有数据都提交。</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6" name="圆角矩形 15"/>
          <p:cNvSpPr/>
          <p:nvPr/>
        </p:nvSpPr>
        <p:spPr>
          <a:xfrm>
            <a:off x="4483964" y="2613531"/>
            <a:ext cx="4219898" cy="1025639"/>
          </a:xfrm>
          <a:prstGeom prst="round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1836042" y="1275632"/>
            <a:ext cx="569655" cy="216024"/>
          </a:xfrm>
          <a:prstGeom prst="round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13112" y="2274977"/>
            <a:ext cx="288862" cy="338554"/>
          </a:xfrm>
          <a:prstGeom prst="rect">
            <a:avLst/>
          </a:prstGeom>
          <a:noFill/>
          <a:ln>
            <a:noFill/>
          </a:ln>
        </p:spPr>
        <p:txBody>
          <a:bodyPr wrap="none" rtlCol="0" anchor="t">
            <a:spAutoFit/>
          </a:bodyPr>
          <a:lstStyle/>
          <a:p>
            <a:pPr algn="ctr"/>
            <a:r>
              <a:rPr lang="en-US" altLang="zh-CN" sz="1600" b="1" dirty="0">
                <a:solidFill>
                  <a:srgbClr val="FF0000"/>
                </a:solidFill>
                <a:effectLst>
                  <a:outerShdw blurRad="38100" dist="19050" dir="2700000" algn="tl" rotWithShape="0">
                    <a:schemeClr val="dk1">
                      <a:alpha val="40000"/>
                    </a:schemeClr>
                  </a:outerShdw>
                </a:effectLst>
              </a:rPr>
              <a:t>4</a:t>
            </a:r>
            <a:endParaRPr lang="en-US" altLang="zh-CN" sz="1600" b="1" dirty="0">
              <a:solidFill>
                <a:srgbClr val="FF0000"/>
              </a:solidFill>
              <a:effectLst>
                <a:outerShdw blurRad="38100" dist="19050" dir="2700000" algn="tl" rotWithShape="0">
                  <a:schemeClr val="dk1">
                    <a:alpha val="40000"/>
                  </a:schemeClr>
                </a:outerShdw>
              </a:effectLst>
            </a:endParaRPr>
          </a:p>
        </p:txBody>
      </p:sp>
      <p:sp>
        <p:nvSpPr>
          <p:cNvPr id="21" name="矩形 20"/>
          <p:cNvSpPr/>
          <p:nvPr/>
        </p:nvSpPr>
        <p:spPr>
          <a:xfrm>
            <a:off x="2555776" y="1059582"/>
            <a:ext cx="288862" cy="338554"/>
          </a:xfrm>
          <a:prstGeom prst="rect">
            <a:avLst/>
          </a:prstGeom>
          <a:noFill/>
          <a:ln>
            <a:noFill/>
          </a:ln>
        </p:spPr>
        <p:txBody>
          <a:bodyPr wrap="none" rtlCol="0" anchor="t">
            <a:spAutoFit/>
          </a:bodyPr>
          <a:lstStyle/>
          <a:p>
            <a:pPr algn="ctr"/>
            <a:r>
              <a:rPr lang="en-US" altLang="zh-CN" sz="1600" b="1" dirty="0">
                <a:solidFill>
                  <a:srgbClr val="FF0000"/>
                </a:solidFill>
                <a:effectLst>
                  <a:outerShdw blurRad="38100" dist="19050" dir="2700000" algn="tl" rotWithShape="0">
                    <a:schemeClr val="dk1">
                      <a:alpha val="40000"/>
                    </a:schemeClr>
                  </a:outerShdw>
                </a:effectLst>
              </a:rPr>
              <a:t>5</a:t>
            </a:r>
            <a:endParaRPr lang="en-US" altLang="zh-CN" sz="1600" b="1" dirty="0">
              <a:solidFill>
                <a:srgbClr val="FF0000"/>
              </a:solidFill>
              <a:effectLst>
                <a:outerShdw blurRad="38100" dist="19050" dir="2700000" algn="tl" rotWithShape="0">
                  <a:schemeClr val="dk1">
                    <a:alpha val="40000"/>
                  </a:schemeClr>
                </a:outerShdw>
              </a:effectLst>
            </a:endParaRPr>
          </a:p>
        </p:txBody>
      </p:sp>
      <p:sp>
        <p:nvSpPr>
          <p:cNvPr id="5" name="TextBox 46"/>
          <p:cNvSpPr txBox="1"/>
          <p:nvPr/>
        </p:nvSpPr>
        <p:spPr>
          <a:xfrm>
            <a:off x="107315" y="3148330"/>
            <a:ext cx="1358265" cy="830580"/>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solidFill>
                  <a:srgbClr val="92D050"/>
                </a:solidFill>
                <a:sym typeface="+mn-ea"/>
              </a:rPr>
              <a:t>年度缴费工资申报</a:t>
            </a:r>
            <a:r>
              <a:rPr lang="en-US" altLang="zh-CN" sz="1800" b="1" dirty="0">
                <a:solidFill>
                  <a:srgbClr val="92D050"/>
                </a:solidFill>
                <a:sym typeface="+mn-ea"/>
              </a:rPr>
              <a:t>-</a:t>
            </a:r>
            <a:r>
              <a:rPr lang="zh-CN" altLang="en-US" sz="1800" b="1" dirty="0">
                <a:solidFill>
                  <a:srgbClr val="92D050"/>
                </a:solidFill>
                <a:sym typeface="+mn-ea"/>
              </a:rPr>
              <a:t>电子税务局</a:t>
            </a:r>
            <a:endParaRPr lang="zh-CN" altLang="en-US" sz="1800" b="1" dirty="0">
              <a:solidFill>
                <a:srgbClr val="92D050"/>
              </a:solidFill>
              <a:sym typeface="+mn-ea"/>
            </a:endParaRPr>
          </a:p>
        </p:txBody>
      </p:sp>
      <p:sp>
        <p:nvSpPr>
          <p:cNvPr id="37" name="ïŝ1ïḓe"/>
          <p:cNvSpPr/>
          <p:nvPr/>
        </p:nvSpPr>
        <p:spPr>
          <a:xfrm>
            <a:off x="107315" y="1564005"/>
            <a:ext cx="1369060" cy="1262380"/>
          </a:xfrm>
          <a:prstGeom prst="ellipse">
            <a:avLst/>
          </a:prstGeom>
          <a:blipFill>
            <a:blip r:embed="rId2" cstate="print">
              <a:extLst>
                <a:ext uri="{28A0092B-C50C-407E-A947-70E740481C1C}">
                  <a14:useLocalDpi xmlns:a14="http://schemas.microsoft.com/office/drawing/2010/main" val="0"/>
                </a:ext>
              </a:extLst>
            </a:blip>
            <a:stretch>
              <a:fillRect/>
            </a:stretch>
          </a:blipFill>
          <a:ln w="76200" cap="flat" cmpd="sng" algn="ctr">
            <a:no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2865" y="27940"/>
            <a:ext cx="4597400" cy="545465"/>
            <a:chOff x="213" y="158"/>
            <a:chExt cx="7240" cy="859"/>
          </a:xfrm>
        </p:grpSpPr>
        <p:sp>
          <p:nvSpPr>
            <p:cNvPr id="20" name="文本框 19"/>
            <p:cNvSpPr txBox="1"/>
            <p:nvPr/>
          </p:nvSpPr>
          <p:spPr>
            <a:xfrm>
              <a:off x="510" y="158"/>
              <a:ext cx="6943" cy="533"/>
            </a:xfrm>
            <a:prstGeom prst="rect">
              <a:avLst/>
            </a:prstGeom>
            <a:noFill/>
          </p:spPr>
          <p:txBody>
            <a:bodyPr wrap="square" rtlCol="0">
              <a:spAutoFit/>
            </a:bodyPr>
            <a:lstStyle/>
            <a:p>
              <a:r>
                <a:rPr lang="zh-CN" altLang="en-US" sz="1600" dirty="0">
                  <a:solidFill>
                    <a:schemeClr val="tx1">
                      <a:lumMod val="75000"/>
                      <a:lumOff val="25000"/>
                    </a:schemeClr>
                  </a:solidFill>
                  <a:latin typeface="汉仪旗黑-30简" charset="0"/>
                  <a:ea typeface="汉仪旗黑-30简" charset="0"/>
                  <a:sym typeface="+mn-ea"/>
                </a:rPr>
                <a:t>系统操作</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年度缴费工资申报</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电子税务局</a:t>
              </a:r>
              <a:endParaRPr lang="zh-CN" altLang="en-US" sz="1600" dirty="0">
                <a:solidFill>
                  <a:schemeClr val="tx1">
                    <a:lumMod val="75000"/>
                    <a:lumOff val="25000"/>
                  </a:schemeClr>
                </a:solidFill>
                <a:latin typeface="汉仪旗黑-30简" charset="0"/>
                <a:ea typeface="汉仪旗黑-30简" charset="0"/>
                <a:sym typeface="+mn-ea"/>
              </a:endParaRPr>
            </a:p>
          </p:txBody>
        </p:sp>
        <p:grpSp>
          <p:nvGrpSpPr>
            <p:cNvPr id="2" name="组合 1"/>
            <p:cNvGrpSpPr/>
            <p:nvPr/>
          </p:nvGrpSpPr>
          <p:grpSpPr>
            <a:xfrm>
              <a:off x="213" y="158"/>
              <a:ext cx="7240" cy="859"/>
              <a:chOff x="213" y="158"/>
              <a:chExt cx="7240" cy="859"/>
            </a:xfrm>
          </p:grpSpPr>
          <p:sp>
            <p:nvSpPr>
              <p:cNvPr id="17" name="半闭框 1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p:cNvSpPr/>
              <p:nvPr/>
            </p:nvSpPr>
            <p:spPr>
              <a:xfrm rot="10800000">
                <a:off x="7057" y="677"/>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24" name="直接连接符 2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3" name="文本框 12"/>
          <p:cNvSpPr txBox="1"/>
          <p:nvPr/>
        </p:nvSpPr>
        <p:spPr>
          <a:xfrm>
            <a:off x="1691361" y="3795794"/>
            <a:ext cx="6901180" cy="830997"/>
          </a:xfrm>
          <a:prstGeom prst="rect">
            <a:avLst/>
          </a:prstGeom>
          <a:noFill/>
        </p:spPr>
        <p:txBody>
          <a:bodyPr wrap="square" rtlCol="0">
            <a:spAutoFit/>
          </a:bodyPr>
          <a:lstStyle/>
          <a:p>
            <a:pPr indent="0" algn="l" fontAlgn="auto">
              <a:buNone/>
            </a:pPr>
            <a:endParaRPr lang="zh-CN"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a:p>
            <a:r>
              <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6.</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 申报后，</a:t>
            </a:r>
            <a:r>
              <a:rPr lang="zh-CN"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mn-ea"/>
              </a:rPr>
              <a:t> </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点击</a:t>
            </a:r>
            <a:r>
              <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工资申报记录查询</a:t>
            </a:r>
            <a:r>
              <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a:t>
            </a:r>
            <a:r>
              <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自动引导进入申报记录页面，</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查看申报状态。</a:t>
            </a:r>
            <a:endParaRPr 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pic>
        <p:nvPicPr>
          <p:cNvPr id="8" name="图片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691361" y="915982"/>
            <a:ext cx="6633434" cy="3091310"/>
          </a:xfrm>
          <a:prstGeom prst="rect">
            <a:avLst/>
          </a:prstGeom>
        </p:spPr>
      </p:pic>
      <p:sp>
        <p:nvSpPr>
          <p:cNvPr id="16" name="矩形 15"/>
          <p:cNvSpPr/>
          <p:nvPr/>
        </p:nvSpPr>
        <p:spPr>
          <a:xfrm>
            <a:off x="4717205" y="2859782"/>
            <a:ext cx="1264781" cy="360040"/>
          </a:xfrm>
          <a:prstGeom prst="rect">
            <a:avLst/>
          </a:prstGeom>
          <a:solidFill>
            <a:srgbClr val="FF0000">
              <a:alpha val="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19" name="矩形 18"/>
          <p:cNvSpPr/>
          <p:nvPr/>
        </p:nvSpPr>
        <p:spPr>
          <a:xfrm>
            <a:off x="5726015" y="2425993"/>
            <a:ext cx="288862" cy="338554"/>
          </a:xfrm>
          <a:prstGeom prst="rect">
            <a:avLst/>
          </a:prstGeom>
          <a:noFill/>
          <a:ln>
            <a:noFill/>
          </a:ln>
        </p:spPr>
        <p:txBody>
          <a:bodyPr wrap="none" rtlCol="0" anchor="t">
            <a:spAutoFit/>
          </a:bodyPr>
          <a:lstStyle/>
          <a:p>
            <a:pPr algn="ctr"/>
            <a:r>
              <a:rPr lang="en-US" altLang="zh-CN" sz="1600" b="1" dirty="0">
                <a:solidFill>
                  <a:srgbClr val="FF0000"/>
                </a:solidFill>
                <a:effectLst>
                  <a:outerShdw blurRad="38100" dist="19050" dir="2700000" algn="tl" rotWithShape="0">
                    <a:schemeClr val="dk1">
                      <a:alpha val="40000"/>
                    </a:schemeClr>
                  </a:outerShdw>
                </a:effectLst>
              </a:rPr>
              <a:t>6</a:t>
            </a:r>
            <a:endParaRPr lang="en-US" altLang="zh-CN" sz="1600" b="1" dirty="0">
              <a:solidFill>
                <a:srgbClr val="FF0000"/>
              </a:solidFill>
              <a:effectLst>
                <a:outerShdw blurRad="38100" dist="19050" dir="2700000" algn="tl" rotWithShape="0">
                  <a:schemeClr val="dk1">
                    <a:alpha val="40000"/>
                  </a:schemeClr>
                </a:outerShdw>
              </a:effectLst>
            </a:endParaRPr>
          </a:p>
        </p:txBody>
      </p:sp>
      <p:sp>
        <p:nvSpPr>
          <p:cNvPr id="4" name="TextBox 46"/>
          <p:cNvSpPr txBox="1"/>
          <p:nvPr/>
        </p:nvSpPr>
        <p:spPr>
          <a:xfrm>
            <a:off x="107315" y="3148330"/>
            <a:ext cx="1358265" cy="830580"/>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solidFill>
                  <a:srgbClr val="92D050"/>
                </a:solidFill>
                <a:sym typeface="+mn-ea"/>
              </a:rPr>
              <a:t>年度缴费工资申报</a:t>
            </a:r>
            <a:r>
              <a:rPr lang="en-US" altLang="zh-CN" sz="1800" b="1" dirty="0">
                <a:solidFill>
                  <a:srgbClr val="92D050"/>
                </a:solidFill>
                <a:sym typeface="+mn-ea"/>
              </a:rPr>
              <a:t>-</a:t>
            </a:r>
            <a:r>
              <a:rPr lang="zh-CN" altLang="en-US" sz="1800" b="1" dirty="0">
                <a:solidFill>
                  <a:srgbClr val="92D050"/>
                </a:solidFill>
                <a:sym typeface="+mn-ea"/>
              </a:rPr>
              <a:t>电子税务局</a:t>
            </a:r>
            <a:endParaRPr lang="zh-CN" altLang="en-US" sz="1800" b="1" dirty="0">
              <a:solidFill>
                <a:srgbClr val="92D050"/>
              </a:solidFill>
              <a:sym typeface="+mn-ea"/>
            </a:endParaRPr>
          </a:p>
        </p:txBody>
      </p:sp>
      <p:sp>
        <p:nvSpPr>
          <p:cNvPr id="37" name="ïŝ1ïḓe"/>
          <p:cNvSpPr/>
          <p:nvPr/>
        </p:nvSpPr>
        <p:spPr>
          <a:xfrm>
            <a:off x="107315" y="1564005"/>
            <a:ext cx="1369060" cy="1262380"/>
          </a:xfrm>
          <a:prstGeom prst="ellipse">
            <a:avLst/>
          </a:prstGeom>
          <a:blipFill>
            <a:blip r:embed="rId2" cstate="print">
              <a:extLst>
                <a:ext uri="{28A0092B-C50C-407E-A947-70E740481C1C}">
                  <a14:useLocalDpi xmlns:a14="http://schemas.microsoft.com/office/drawing/2010/main" val="0"/>
                </a:ext>
              </a:extLst>
            </a:blip>
            <a:stretch>
              <a:fillRect/>
            </a:stretch>
          </a:blipFill>
          <a:ln w="76200" cap="flat" cmpd="sng" algn="ctr">
            <a:no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直接连接符 23"/>
          <p:cNvCxnSpPr/>
          <p:nvPr/>
        </p:nvCxnSpPr>
        <p:spPr>
          <a:xfrm flipV="1">
            <a:off x="-75466" y="3164527"/>
            <a:ext cx="9218276" cy="33329"/>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cxnSp>
        <p:nvCxnSpPr>
          <p:cNvPr id="51" name="直接连接符 50"/>
          <p:cNvCxnSpPr/>
          <p:nvPr/>
        </p:nvCxnSpPr>
        <p:spPr>
          <a:xfrm>
            <a:off x="-49279" y="2667451"/>
            <a:ext cx="9194945" cy="19045"/>
          </a:xfrm>
          <a:prstGeom prst="line">
            <a:avLst/>
          </a:prstGeom>
          <a:ln w="1006475">
            <a:solidFill>
              <a:srgbClr val="3992DB"/>
            </a:solidFill>
          </a:ln>
        </p:spPr>
        <p:style>
          <a:lnRef idx="2">
            <a:schemeClr val="accent1"/>
          </a:lnRef>
          <a:fillRef idx="0">
            <a:schemeClr val="accent1"/>
          </a:fillRef>
          <a:effectRef idx="1">
            <a:schemeClr val="accent1"/>
          </a:effectRef>
          <a:fontRef idx="minor">
            <a:schemeClr val="tx1"/>
          </a:fontRef>
        </p:style>
      </p:cxnSp>
      <p:grpSp>
        <p:nvGrpSpPr>
          <p:cNvPr id="16" name="Group 337"/>
          <p:cNvGrpSpPr/>
          <p:nvPr/>
        </p:nvGrpSpPr>
        <p:grpSpPr>
          <a:xfrm>
            <a:off x="3027448" y="1670920"/>
            <a:ext cx="2856280" cy="1802137"/>
            <a:chOff x="1" y="0"/>
            <a:chExt cx="4392858" cy="2872248"/>
          </a:xfrm>
          <a:gradFill>
            <a:gsLst>
              <a:gs pos="0">
                <a:srgbClr val="00B0F0"/>
              </a:gs>
              <a:gs pos="55000">
                <a:srgbClr val="0070C0"/>
              </a:gs>
            </a:gsLst>
            <a:lin ang="5400000" scaled="1"/>
          </a:gradFill>
        </p:grpSpPr>
        <p:sp>
          <p:nvSpPr>
            <p:cNvPr id="18" name="Shape 333"/>
            <p:cNvSpPr/>
            <p:nvPr/>
          </p:nvSpPr>
          <p:spPr>
            <a:xfrm>
              <a:off x="1" y="0"/>
              <a:ext cx="4392858"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grpFill/>
            <a:ln w="12700" cap="flat">
              <a:noFill/>
              <a:miter lim="400000"/>
            </a:ln>
            <a:effectLst/>
          </p:spPr>
          <p:txBody>
            <a:bodyPr wrap="square" lIns="0" tIns="0" rIns="0" bIns="0" numCol="1" anchor="ctr">
              <a:noAutofit/>
            </a:bodyPr>
            <a:lstStyle/>
            <a:p>
              <a:pPr lvl="0">
                <a:defRPr sz="11200"/>
              </a:pPr>
              <a:endParaRPr sz="1200">
                <a:solidFill>
                  <a:schemeClr val="bg1"/>
                </a:solidFill>
                <a:latin typeface="Arial" panose="020B0604020202020204" pitchFamily="34" charset="0"/>
                <a:cs typeface="Arial" panose="020B0604020202020204" pitchFamily="34" charset="0"/>
              </a:endParaRPr>
            </a:p>
          </p:txBody>
        </p:sp>
        <p:sp>
          <p:nvSpPr>
            <p:cNvPr id="19" name="Shape 335"/>
            <p:cNvSpPr/>
            <p:nvPr/>
          </p:nvSpPr>
          <p:spPr>
            <a:xfrm>
              <a:off x="1201304" y="1282318"/>
              <a:ext cx="2637429" cy="343090"/>
            </a:xfrm>
            <a:prstGeom prst="rect">
              <a:avLst/>
            </a:prstGeom>
            <a:grpFill/>
            <a:ln w="12700" cap="flat">
              <a:noFill/>
              <a:miter lim="400000"/>
            </a:ln>
            <a:effectLst/>
          </p:spPr>
          <p:txBody>
            <a:bodyPr wrap="squar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endParaRPr lang="zh-CN" altLang="id-ID" sz="1400" b="1" dirty="0">
                <a:solidFill>
                  <a:schemeClr val="bg1"/>
                </a:solidFill>
                <a:latin typeface="微软雅黑" panose="020B0503020204020204" pitchFamily="34" charset="-122"/>
                <a:ea typeface="微软雅黑" panose="020B0503020204020204" pitchFamily="34" charset="-122"/>
                <a:cs typeface="Lato Regular"/>
              </a:endParaRPr>
            </a:p>
          </p:txBody>
        </p:sp>
      </p:grpSp>
      <p:sp>
        <p:nvSpPr>
          <p:cNvPr id="50" name="Shape 335"/>
          <p:cNvSpPr/>
          <p:nvPr/>
        </p:nvSpPr>
        <p:spPr>
          <a:xfrm>
            <a:off x="2904405" y="2409497"/>
            <a:ext cx="4948753" cy="553998"/>
          </a:xfrm>
          <a:prstGeom prst="rect">
            <a:avLst/>
          </a:prstGeom>
          <a:noFill/>
          <a:ln w="12700" cap="flat">
            <a:noFill/>
            <a:miter lim="400000"/>
          </a:ln>
          <a:effectLst/>
        </p:spPr>
        <p:txBody>
          <a:bodyPr wrap="squar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defRPr/>
            </a:pPr>
            <a:r>
              <a:rPr lang="zh-CN" altLang="en-US" sz="3600" dirty="0" smtClean="0"/>
              <a:t>查看缴费工资申报记录</a:t>
            </a:r>
            <a:endParaRPr lang="zh-CN" altLang="en-US" sz="3600" dirty="0"/>
          </a:p>
        </p:txBody>
      </p:sp>
      <p:grpSp>
        <p:nvGrpSpPr>
          <p:cNvPr id="52" name="Group 360"/>
          <p:cNvGrpSpPr/>
          <p:nvPr/>
        </p:nvGrpSpPr>
        <p:grpSpPr>
          <a:xfrm>
            <a:off x="2057103" y="2247508"/>
            <a:ext cx="855122" cy="859407"/>
            <a:chOff x="-2231388" y="361950"/>
            <a:chExt cx="850594" cy="850594"/>
          </a:xfrm>
          <a:gradFill>
            <a:gsLst>
              <a:gs pos="0">
                <a:srgbClr val="00B0F0"/>
              </a:gs>
              <a:gs pos="55000">
                <a:srgbClr val="0070C0"/>
              </a:gs>
            </a:gsLst>
            <a:lin ang="5400000" scaled="1"/>
          </a:gradFill>
        </p:grpSpPr>
        <p:sp>
          <p:nvSpPr>
            <p:cNvPr id="53" name="Shape 358"/>
            <p:cNvSpPr/>
            <p:nvPr/>
          </p:nvSpPr>
          <p:spPr>
            <a:xfrm>
              <a:off x="-2231388" y="36195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50800" cap="flat">
              <a:solidFill>
                <a:srgbClr val="FBF9FC"/>
              </a:solidFill>
              <a:prstDash val="solid"/>
              <a:miter lim="400000"/>
            </a:ln>
            <a:effectLst/>
          </p:spPr>
          <p:txBody>
            <a:bodyPr wrap="square" lIns="0" tIns="0" rIns="0" bIns="0" numCol="1" anchor="ctr">
              <a:noAutofit/>
            </a:bodyPr>
            <a:lstStyle/>
            <a:p>
              <a:pPr lvl="0">
                <a:defRPr sz="11200"/>
              </a:pPr>
              <a:endParaRPr sz="1800">
                <a:solidFill>
                  <a:schemeClr val="bg1"/>
                </a:solidFill>
                <a:latin typeface="Arial" panose="020B0604020202020204" pitchFamily="34" charset="0"/>
                <a:cs typeface="Arial" panose="020B0604020202020204" pitchFamily="34" charset="0"/>
              </a:endParaRPr>
            </a:p>
          </p:txBody>
        </p:sp>
        <p:sp>
          <p:nvSpPr>
            <p:cNvPr id="55" name="Shape 359"/>
            <p:cNvSpPr/>
            <p:nvPr/>
          </p:nvSpPr>
          <p:spPr>
            <a:xfrm>
              <a:off x="-1931780" y="475888"/>
              <a:ext cx="250430" cy="622301"/>
            </a:xfrm>
            <a:prstGeom prst="rect">
              <a:avLst/>
            </a:prstGeom>
            <a:grpFill/>
            <a:ln w="12700" cap="flat">
              <a:noFill/>
              <a:miter lim="400000"/>
            </a:ln>
            <a:effec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lang="en-US" sz="3600" dirty="0">
                  <a:solidFill>
                    <a:schemeClr val="bg1"/>
                  </a:solidFill>
                  <a:latin typeface="方正小标宋简体" panose="02010601030101010101" charset="-122"/>
                  <a:ea typeface="方正小标宋简体" panose="02010601030101010101" charset="-122"/>
                  <a:cs typeface="Arial" panose="020B0604020202020204" pitchFamily="34" charset="0"/>
                </a:rPr>
                <a:t>2</a:t>
              </a:r>
              <a:endParaRPr lang="en-US" sz="3600" dirty="0">
                <a:solidFill>
                  <a:schemeClr val="bg1"/>
                </a:solidFill>
                <a:latin typeface="方正小标宋简体" panose="02010601030101010101" charset="-122"/>
                <a:ea typeface="方正小标宋简体" panose="02010601030101010101" charset="-122"/>
                <a:cs typeface="Arial" panose="020B0604020202020204" pitchFamily="34" charset="0"/>
              </a:endParaRPr>
            </a:p>
          </p:txBody>
        </p:sp>
      </p:grpSp>
      <p:grpSp>
        <p:nvGrpSpPr>
          <p:cNvPr id="42" name="组合 9"/>
          <p:cNvGrpSpPr/>
          <p:nvPr/>
        </p:nvGrpSpPr>
        <p:grpSpPr bwMode="auto">
          <a:xfrm>
            <a:off x="220913" y="281762"/>
            <a:ext cx="4687588" cy="476250"/>
            <a:chOff x="367" y="570"/>
            <a:chExt cx="7380" cy="750"/>
          </a:xfrm>
          <a:noFill/>
        </p:grpSpPr>
        <p:pic>
          <p:nvPicPr>
            <p:cNvPr id="3" name="图片 4" descr="logo"/>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67" y="570"/>
              <a:ext cx="789" cy="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45" name="文本框 7"/>
            <p:cNvSpPr txBox="1">
              <a:spLocks noChangeArrowheads="1"/>
            </p:cNvSpPr>
            <p:nvPr/>
          </p:nvSpPr>
          <p:spPr bwMode="auto">
            <a:xfrm>
              <a:off x="1284" y="632"/>
              <a:ext cx="6463" cy="5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00" b="1" dirty="0">
                  <a:solidFill>
                    <a:srgbClr val="0070C0"/>
                  </a:solidFill>
                  <a:latin typeface="微软雅黑" panose="020B0503020204020204" pitchFamily="34" charset="-122"/>
                  <a:ea typeface="微软雅黑" panose="020B0503020204020204" pitchFamily="34" charset="-122"/>
                </a:rPr>
                <a:t>国家税务总局北京市</a:t>
              </a:r>
              <a:r>
                <a:rPr lang="zh-CN" altLang="en-US" sz="1600" b="1" dirty="0">
                  <a:solidFill>
                    <a:srgbClr val="0070C0"/>
                  </a:solidFill>
                  <a:latin typeface="微软雅黑" panose="020B0503020204020204" pitchFamily="34" charset="-122"/>
                  <a:ea typeface="微软雅黑" panose="020B0503020204020204" pitchFamily="34" charset="-122"/>
                  <a:sym typeface="+mn-ea"/>
                </a:rPr>
                <a:t>丰台区</a:t>
              </a:r>
              <a:r>
                <a:rPr lang="zh-CN" altLang="en-US" sz="1600" b="1" dirty="0">
                  <a:solidFill>
                    <a:srgbClr val="0070C0"/>
                  </a:solidFill>
                  <a:latin typeface="微软雅黑" panose="020B0503020204020204" pitchFamily="34" charset="-122"/>
                  <a:ea typeface="微软雅黑" panose="020B0503020204020204" pitchFamily="34" charset="-122"/>
                </a:rPr>
                <a:t>税务局</a:t>
              </a:r>
              <a:endParaRPr lang="zh-CN" altLang="en-US" sz="1600" b="1" dirty="0">
                <a:solidFill>
                  <a:srgbClr val="0070C0"/>
                </a:solidFill>
                <a:latin typeface="微软雅黑" panose="020B0503020204020204" pitchFamily="34" charset="-122"/>
                <a:ea typeface="微软雅黑" panose="020B0503020204020204" pitchFamily="34" charset="-122"/>
              </a:endParaRPr>
            </a:p>
          </p:txBody>
        </p:sp>
      </p:gr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662788" y="1059582"/>
            <a:ext cx="6972970" cy="2091278"/>
          </a:xfrm>
          <a:prstGeom prst="rect">
            <a:avLst/>
          </a:prstGeom>
        </p:spPr>
      </p:pic>
      <p:grpSp>
        <p:nvGrpSpPr>
          <p:cNvPr id="7" name="组合 6"/>
          <p:cNvGrpSpPr/>
          <p:nvPr/>
        </p:nvGrpSpPr>
        <p:grpSpPr>
          <a:xfrm>
            <a:off x="62865" y="27940"/>
            <a:ext cx="4597400" cy="545465"/>
            <a:chOff x="213" y="158"/>
            <a:chExt cx="7240" cy="859"/>
          </a:xfrm>
        </p:grpSpPr>
        <p:sp>
          <p:nvSpPr>
            <p:cNvPr id="20" name="文本框 19"/>
            <p:cNvSpPr txBox="1"/>
            <p:nvPr/>
          </p:nvSpPr>
          <p:spPr>
            <a:xfrm>
              <a:off x="510" y="158"/>
              <a:ext cx="6943" cy="533"/>
            </a:xfrm>
            <a:prstGeom prst="rect">
              <a:avLst/>
            </a:prstGeom>
            <a:noFill/>
          </p:spPr>
          <p:txBody>
            <a:bodyPr wrap="square" rtlCol="0">
              <a:spAutoFit/>
            </a:bodyPr>
            <a:lstStyle/>
            <a:p>
              <a:r>
                <a:rPr lang="zh-CN" altLang="en-US" sz="1600" dirty="0">
                  <a:solidFill>
                    <a:schemeClr val="tx1">
                      <a:lumMod val="75000"/>
                      <a:lumOff val="25000"/>
                    </a:schemeClr>
                  </a:solidFill>
                  <a:latin typeface="汉仪旗黑-30简" charset="0"/>
                  <a:ea typeface="汉仪旗黑-30简" charset="0"/>
                  <a:sym typeface="+mn-ea"/>
                </a:rPr>
                <a:t>系统操作</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申报记录</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客户端</a:t>
              </a:r>
              <a:endParaRPr lang="zh-CN" altLang="en-US" sz="1600" dirty="0">
                <a:solidFill>
                  <a:schemeClr val="tx1">
                    <a:lumMod val="75000"/>
                    <a:lumOff val="25000"/>
                  </a:schemeClr>
                </a:solidFill>
                <a:latin typeface="汉仪旗黑-30简" charset="0"/>
                <a:ea typeface="汉仪旗黑-30简" charset="0"/>
                <a:sym typeface="+mn-ea"/>
              </a:endParaRPr>
            </a:p>
          </p:txBody>
        </p:sp>
        <p:grpSp>
          <p:nvGrpSpPr>
            <p:cNvPr id="2" name="组合 1"/>
            <p:cNvGrpSpPr/>
            <p:nvPr/>
          </p:nvGrpSpPr>
          <p:grpSpPr>
            <a:xfrm>
              <a:off x="213" y="158"/>
              <a:ext cx="7240" cy="859"/>
              <a:chOff x="213" y="158"/>
              <a:chExt cx="7240" cy="859"/>
            </a:xfrm>
          </p:grpSpPr>
          <p:sp>
            <p:nvSpPr>
              <p:cNvPr id="17" name="半闭框 1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p:cNvSpPr/>
              <p:nvPr/>
            </p:nvSpPr>
            <p:spPr>
              <a:xfrm rot="10800000">
                <a:off x="7057" y="677"/>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24" name="直接连接符 2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3" name="文本框 12"/>
          <p:cNvSpPr txBox="1"/>
          <p:nvPr/>
        </p:nvSpPr>
        <p:spPr>
          <a:xfrm>
            <a:off x="1645643" y="3713956"/>
            <a:ext cx="6901180" cy="584775"/>
          </a:xfrm>
          <a:prstGeom prst="rect">
            <a:avLst/>
          </a:prstGeom>
          <a:noFill/>
        </p:spPr>
        <p:txBody>
          <a:bodyPr wrap="square" rtlCol="0">
            <a:spAutoFit/>
          </a:bodyPr>
          <a:lstStyle/>
          <a:p>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操作流程：</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进入申报记录模块后可查询申报的职工总数及申报状态，点击</a:t>
            </a:r>
            <a:r>
              <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查看</a:t>
            </a:r>
            <a:r>
              <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可查看工资申报明细。</a:t>
            </a:r>
            <a:endParaRPr 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1" name="圆角矩形 10"/>
          <p:cNvSpPr/>
          <p:nvPr/>
        </p:nvSpPr>
        <p:spPr>
          <a:xfrm>
            <a:off x="7884368" y="2427734"/>
            <a:ext cx="569655" cy="216024"/>
          </a:xfrm>
          <a:prstGeom prst="round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46"/>
          <p:cNvSpPr txBox="1"/>
          <p:nvPr/>
        </p:nvSpPr>
        <p:spPr>
          <a:xfrm>
            <a:off x="107315" y="3148330"/>
            <a:ext cx="1358265" cy="553720"/>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solidFill>
                  <a:schemeClr val="accent1"/>
                </a:solidFill>
                <a:sym typeface="+mn-ea"/>
              </a:rPr>
              <a:t>申报记录</a:t>
            </a:r>
            <a:r>
              <a:rPr lang="en-US" altLang="zh-CN" sz="1800" b="1" dirty="0">
                <a:solidFill>
                  <a:schemeClr val="accent1"/>
                </a:solidFill>
                <a:sym typeface="+mn-ea"/>
              </a:rPr>
              <a:t>-</a:t>
            </a:r>
            <a:r>
              <a:rPr lang="zh-CN" altLang="en-US" sz="1800" b="1" dirty="0">
                <a:solidFill>
                  <a:schemeClr val="accent1"/>
                </a:solidFill>
                <a:sym typeface="+mn-ea"/>
              </a:rPr>
              <a:t>客户端</a:t>
            </a:r>
            <a:endParaRPr lang="zh-CN" altLang="en-US" sz="1800" b="1" dirty="0">
              <a:solidFill>
                <a:schemeClr val="accent1"/>
              </a:solidFill>
              <a:sym typeface="+mn-ea"/>
            </a:endParaRPr>
          </a:p>
        </p:txBody>
      </p:sp>
      <p:sp>
        <p:nvSpPr>
          <p:cNvPr id="37" name="ïŝ1ïḓe"/>
          <p:cNvSpPr/>
          <p:nvPr/>
        </p:nvSpPr>
        <p:spPr>
          <a:xfrm>
            <a:off x="107315" y="1564005"/>
            <a:ext cx="1369060" cy="1262380"/>
          </a:xfrm>
          <a:prstGeom prst="ellipse">
            <a:avLst/>
          </a:prstGeom>
          <a:blipFill>
            <a:blip r:embed="rId2" cstate="print">
              <a:extLst>
                <a:ext uri="{28A0092B-C50C-407E-A947-70E740481C1C}">
                  <a14:useLocalDpi xmlns:a14="http://schemas.microsoft.com/office/drawing/2010/main" val="0"/>
                </a:ext>
              </a:extLst>
            </a:blip>
            <a:stretch>
              <a:fillRect/>
            </a:stretch>
          </a:blipFill>
          <a:ln w="76200" cap="flat" cmpd="sng" algn="ctr">
            <a:no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21" name="矩形 20"/>
          <p:cNvSpPr/>
          <p:nvPr/>
        </p:nvSpPr>
        <p:spPr>
          <a:xfrm>
            <a:off x="1663164" y="2355993"/>
            <a:ext cx="1198098" cy="227330"/>
          </a:xfrm>
          <a:prstGeom prst="rect">
            <a:avLst/>
          </a:prstGeom>
          <a:solidFill>
            <a:srgbClr val="FF0000">
              <a:alpha val="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b="1"/>
          </a:p>
        </p:txBody>
      </p:sp>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673475" y="1490980"/>
            <a:ext cx="5252085" cy="1870710"/>
          </a:xfrm>
          <a:prstGeom prst="rect">
            <a:avLst/>
          </a:prstGeom>
        </p:spPr>
      </p:pic>
      <p:grpSp>
        <p:nvGrpSpPr>
          <p:cNvPr id="7" name="组合 6"/>
          <p:cNvGrpSpPr/>
          <p:nvPr/>
        </p:nvGrpSpPr>
        <p:grpSpPr>
          <a:xfrm>
            <a:off x="62865" y="27940"/>
            <a:ext cx="4597400" cy="545465"/>
            <a:chOff x="213" y="158"/>
            <a:chExt cx="7240" cy="859"/>
          </a:xfrm>
        </p:grpSpPr>
        <p:sp>
          <p:nvSpPr>
            <p:cNvPr id="20" name="文本框 19"/>
            <p:cNvSpPr txBox="1"/>
            <p:nvPr/>
          </p:nvSpPr>
          <p:spPr>
            <a:xfrm>
              <a:off x="510" y="158"/>
              <a:ext cx="6943" cy="533"/>
            </a:xfrm>
            <a:prstGeom prst="rect">
              <a:avLst/>
            </a:prstGeom>
            <a:noFill/>
          </p:spPr>
          <p:txBody>
            <a:bodyPr wrap="square" rtlCol="0">
              <a:spAutoFit/>
            </a:bodyPr>
            <a:lstStyle/>
            <a:p>
              <a:r>
                <a:rPr lang="zh-CN" altLang="en-US" sz="1600" dirty="0">
                  <a:solidFill>
                    <a:schemeClr val="tx1">
                      <a:lumMod val="75000"/>
                      <a:lumOff val="25000"/>
                    </a:schemeClr>
                  </a:solidFill>
                  <a:latin typeface="汉仪旗黑-30简" charset="0"/>
                  <a:ea typeface="汉仪旗黑-30简" charset="0"/>
                  <a:sym typeface="+mn-ea"/>
                </a:rPr>
                <a:t>系统操作</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申报记录</a:t>
              </a:r>
              <a:r>
                <a:rPr lang="en-US" altLang="zh-CN" sz="1600" dirty="0">
                  <a:solidFill>
                    <a:schemeClr val="tx1">
                      <a:lumMod val="75000"/>
                      <a:lumOff val="25000"/>
                    </a:schemeClr>
                  </a:solidFill>
                  <a:latin typeface="汉仪旗黑-30简" charset="0"/>
                  <a:ea typeface="汉仪旗黑-30简" charset="0"/>
                  <a:sym typeface="+mn-ea"/>
                </a:rPr>
                <a:t>-</a:t>
              </a:r>
              <a:r>
                <a:rPr lang="zh-CN" altLang="en-US" sz="1600" dirty="0">
                  <a:solidFill>
                    <a:schemeClr val="tx1">
                      <a:lumMod val="75000"/>
                      <a:lumOff val="25000"/>
                    </a:schemeClr>
                  </a:solidFill>
                  <a:latin typeface="汉仪旗黑-30简" charset="0"/>
                  <a:ea typeface="汉仪旗黑-30简" charset="0"/>
                  <a:sym typeface="+mn-ea"/>
                </a:rPr>
                <a:t>电子税务局</a:t>
              </a:r>
              <a:endParaRPr lang="zh-CN" altLang="en-US" sz="1600" dirty="0">
                <a:solidFill>
                  <a:schemeClr val="tx1">
                    <a:lumMod val="75000"/>
                    <a:lumOff val="25000"/>
                  </a:schemeClr>
                </a:solidFill>
                <a:latin typeface="汉仪旗黑-30简" charset="0"/>
                <a:ea typeface="汉仪旗黑-30简" charset="0"/>
                <a:sym typeface="+mn-ea"/>
              </a:endParaRPr>
            </a:p>
          </p:txBody>
        </p:sp>
        <p:grpSp>
          <p:nvGrpSpPr>
            <p:cNvPr id="2" name="组合 1"/>
            <p:cNvGrpSpPr/>
            <p:nvPr/>
          </p:nvGrpSpPr>
          <p:grpSpPr>
            <a:xfrm>
              <a:off x="213" y="158"/>
              <a:ext cx="7240" cy="859"/>
              <a:chOff x="213" y="158"/>
              <a:chExt cx="7240" cy="859"/>
            </a:xfrm>
          </p:grpSpPr>
          <p:sp>
            <p:nvSpPr>
              <p:cNvPr id="17" name="半闭框 16"/>
              <p:cNvSpPr/>
              <p:nvPr/>
            </p:nvSpPr>
            <p:spPr>
              <a:xfrm>
                <a:off x="213" y="158"/>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半闭框 21"/>
              <p:cNvSpPr/>
              <p:nvPr/>
            </p:nvSpPr>
            <p:spPr>
              <a:xfrm rot="10800000">
                <a:off x="7057" y="677"/>
                <a:ext cx="396" cy="340"/>
              </a:xfrm>
              <a:prstGeom prst="halfFrame">
                <a:avLst/>
              </a:prstGeom>
              <a:solidFill>
                <a:srgbClr val="3992DB"/>
              </a:solidFill>
              <a:ln>
                <a:solidFill>
                  <a:srgbClr val="3992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24" name="直接连接符 23"/>
          <p:cNvCxnSpPr/>
          <p:nvPr/>
        </p:nvCxnSpPr>
        <p:spPr>
          <a:xfrm>
            <a:off x="527" y="627534"/>
            <a:ext cx="9144000" cy="0"/>
          </a:xfrm>
          <a:prstGeom prst="line">
            <a:avLst/>
          </a:prstGeom>
          <a:ln>
            <a:solidFill>
              <a:srgbClr val="3992DB"/>
            </a:solidFill>
          </a:ln>
        </p:spPr>
        <p:style>
          <a:lnRef idx="2">
            <a:schemeClr val="accent1"/>
          </a:lnRef>
          <a:fillRef idx="0">
            <a:schemeClr val="accent1"/>
          </a:fillRef>
          <a:effectRef idx="1">
            <a:schemeClr val="accent1"/>
          </a:effectRef>
          <a:fontRef idx="minor">
            <a:schemeClr val="tx1"/>
          </a:fontRef>
        </p:style>
      </p:cxnSp>
      <p:sp>
        <p:nvSpPr>
          <p:cNvPr id="13" name="文本框 12"/>
          <p:cNvSpPr txBox="1"/>
          <p:nvPr/>
        </p:nvSpPr>
        <p:spPr>
          <a:xfrm>
            <a:off x="1645643" y="3713956"/>
            <a:ext cx="6901180" cy="583565"/>
          </a:xfrm>
          <a:prstGeom prst="rect">
            <a:avLst/>
          </a:prstGeom>
          <a:noFill/>
        </p:spPr>
        <p:txBody>
          <a:bodyPr wrap="square" rtlCol="0">
            <a:spAutoFit/>
          </a:bodyPr>
          <a:lstStyle/>
          <a:p>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操作流程：</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进入【申报记录】模块后可查询申报数量及申报状态，点击</a:t>
            </a:r>
            <a:r>
              <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查看</a:t>
            </a:r>
            <a:r>
              <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sym typeface="+mn-ea"/>
              </a:rPr>
              <a:t>可查看工资申报明细。</a:t>
            </a:r>
            <a:endParaRPr lang="zh-CN" sz="1600" b="1" dirty="0" smtClean="0">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1" name="圆角矩形 10"/>
          <p:cNvSpPr/>
          <p:nvPr/>
        </p:nvSpPr>
        <p:spPr>
          <a:xfrm>
            <a:off x="8316798" y="3146013"/>
            <a:ext cx="569655" cy="216024"/>
          </a:xfrm>
          <a:prstGeom prst="roundRect">
            <a:avLst/>
          </a:prstGeom>
          <a:noFill/>
          <a:ln w="285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46"/>
          <p:cNvSpPr txBox="1"/>
          <p:nvPr/>
        </p:nvSpPr>
        <p:spPr>
          <a:xfrm>
            <a:off x="107315" y="3148330"/>
            <a:ext cx="1358265" cy="553720"/>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r>
              <a:rPr lang="zh-CN" altLang="en-US" sz="1800" b="1" dirty="0">
                <a:solidFill>
                  <a:srgbClr val="92D050"/>
                </a:solidFill>
                <a:sym typeface="+mn-ea"/>
              </a:rPr>
              <a:t>申报记录</a:t>
            </a:r>
            <a:r>
              <a:rPr lang="en-US" altLang="zh-CN" sz="1800" b="1" dirty="0">
                <a:solidFill>
                  <a:srgbClr val="92D050"/>
                </a:solidFill>
                <a:sym typeface="+mn-ea"/>
              </a:rPr>
              <a:t>-</a:t>
            </a:r>
            <a:r>
              <a:rPr lang="zh-CN" altLang="en-US" sz="1800" b="1" dirty="0">
                <a:solidFill>
                  <a:srgbClr val="92D050"/>
                </a:solidFill>
                <a:sym typeface="+mn-ea"/>
              </a:rPr>
              <a:t>电子税务局</a:t>
            </a:r>
            <a:endParaRPr lang="zh-CN" altLang="en-US" sz="1800" b="1" dirty="0">
              <a:solidFill>
                <a:srgbClr val="92D050"/>
              </a:solidFill>
              <a:sym typeface="+mn-ea"/>
            </a:endParaRPr>
          </a:p>
        </p:txBody>
      </p:sp>
      <p:sp>
        <p:nvSpPr>
          <p:cNvPr id="37" name="ïŝ1ïḓe"/>
          <p:cNvSpPr/>
          <p:nvPr/>
        </p:nvSpPr>
        <p:spPr>
          <a:xfrm>
            <a:off x="107315" y="1564005"/>
            <a:ext cx="1369060" cy="1262380"/>
          </a:xfrm>
          <a:prstGeom prst="ellipse">
            <a:avLst/>
          </a:prstGeom>
          <a:blipFill>
            <a:blip r:embed="rId2" cstate="print">
              <a:extLst>
                <a:ext uri="{28A0092B-C50C-407E-A947-70E740481C1C}">
                  <a14:useLocalDpi xmlns:a14="http://schemas.microsoft.com/office/drawing/2010/main" val="0"/>
                </a:ext>
              </a:extLst>
            </a:blip>
            <a:stretch>
              <a:fillRect/>
            </a:stretch>
          </a:blipFill>
          <a:ln w="76200" cap="flat" cmpd="sng" algn="ctr">
            <a:noFill/>
            <a:prstDash val="solid"/>
            <a:miter lim="800000"/>
          </a:ln>
          <a:effectLst/>
        </p:spPr>
        <p:txBody>
          <a:bodyPr wrap="square" lIns="91440" tIns="45720" rIns="91440" bIns="45720" anchor="ctr">
            <a:normAutofit/>
          </a:bodyPr>
          <a:p>
            <a:pPr marL="0" marR="0" lvl="0" indent="0" algn="ctr" defTabSz="914400" eaLnBrk="1" fontAlgn="auto" latinLnBrk="0" hangingPunct="1">
              <a:lnSpc>
                <a:spcPct val="100000"/>
              </a:lnSpc>
              <a:spcBef>
                <a:spcPts val="0"/>
              </a:spcBef>
              <a:spcAft>
                <a:spcPts val="0"/>
              </a:spcAft>
              <a:buClrTx/>
              <a:buSzTx/>
              <a:buFontTx/>
              <a:buNone/>
              <a:defRPr/>
            </a:pPr>
            <a:endParaRPr kumimoji="0" sz="1800" b="0" i="0" u="none" strike="noStrike" kern="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5920" y="1203960"/>
            <a:ext cx="1965325" cy="2258695"/>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2"/>
          <p:cNvPicPr>
            <a:picLocks noChangeAspect="1"/>
          </p:cNvPicPr>
          <p:nvPr/>
        </p:nvPicPr>
        <p:blipFill>
          <a:blip r:embed="rId1"/>
          <a:stretch>
            <a:fillRect/>
          </a:stretch>
        </p:blipFill>
        <p:spPr>
          <a:xfrm>
            <a:off x="6590775" y="3765636"/>
            <a:ext cx="2448478" cy="1296253"/>
          </a:xfrm>
          <a:prstGeom prst="rect">
            <a:avLst/>
          </a:prstGeom>
          <a:noFill/>
          <a:ln w="9525">
            <a:noFill/>
          </a:ln>
        </p:spPr>
      </p:pic>
      <p:pic>
        <p:nvPicPr>
          <p:cNvPr id="44034" name="图片 12"/>
          <p:cNvPicPr>
            <a:picLocks noChangeAspect="1"/>
          </p:cNvPicPr>
          <p:nvPr/>
        </p:nvPicPr>
        <p:blipFill>
          <a:blip r:embed="rId2"/>
          <a:stretch>
            <a:fillRect/>
          </a:stretch>
        </p:blipFill>
        <p:spPr>
          <a:xfrm>
            <a:off x="0" y="810084"/>
            <a:ext cx="9144000" cy="3050778"/>
          </a:xfrm>
          <a:prstGeom prst="rect">
            <a:avLst/>
          </a:prstGeom>
          <a:noFill/>
          <a:ln w="9525">
            <a:noFill/>
          </a:ln>
        </p:spPr>
      </p:pic>
      <p:sp>
        <p:nvSpPr>
          <p:cNvPr id="2" name="矩形 1"/>
          <p:cNvSpPr/>
          <p:nvPr/>
        </p:nvSpPr>
        <p:spPr>
          <a:xfrm>
            <a:off x="3416300" y="1793229"/>
            <a:ext cx="2311400" cy="1082675"/>
          </a:xfrm>
          <a:prstGeom prst="rect">
            <a:avLst/>
          </a:prstGeom>
          <a:noFill/>
        </p:spPr>
        <p:txBody>
          <a:bodyPr wrap="none" lIns="68562" tIns="34281" rIns="68562" bIns="34281">
            <a:spAutoFit/>
          </a:bodyPr>
          <a:lstStyle/>
          <a:p>
            <a:pPr algn="ctr" fontAlgn="auto"/>
            <a:r>
              <a:rPr lang="zh-CN" altLang="en-US" sz="6600" b="1" strike="noStrike" cap="none" spc="0" noProof="1">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cs typeface="+mn-cs"/>
              </a:rPr>
              <a:t>谢  谢</a:t>
            </a:r>
            <a:endParaRPr lang="zh-CN" altLang="en-US" sz="6600" b="1" strike="noStrike" cap="none" spc="0" noProof="1">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endParaRPr>
          </a:p>
        </p:txBody>
      </p:sp>
      <p:grpSp>
        <p:nvGrpSpPr>
          <p:cNvPr id="42" name="组合 9"/>
          <p:cNvGrpSpPr/>
          <p:nvPr/>
        </p:nvGrpSpPr>
        <p:grpSpPr bwMode="auto">
          <a:xfrm>
            <a:off x="252028" y="195402"/>
            <a:ext cx="4687588" cy="476250"/>
            <a:chOff x="367" y="570"/>
            <a:chExt cx="7380" cy="750"/>
          </a:xfrm>
          <a:noFill/>
        </p:grpSpPr>
        <p:pic>
          <p:nvPicPr>
            <p:cNvPr id="44" name="图片 4" descr="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7" y="570"/>
              <a:ext cx="789" cy="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45" name="文本框 7"/>
            <p:cNvSpPr txBox="1">
              <a:spLocks noChangeArrowheads="1"/>
            </p:cNvSpPr>
            <p:nvPr/>
          </p:nvSpPr>
          <p:spPr bwMode="auto">
            <a:xfrm>
              <a:off x="1284" y="632"/>
              <a:ext cx="6463" cy="5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600" b="1" dirty="0">
                  <a:solidFill>
                    <a:srgbClr val="0070C0"/>
                  </a:solidFill>
                  <a:latin typeface="微软雅黑" panose="020B0503020204020204" pitchFamily="34" charset="-122"/>
                  <a:ea typeface="微软雅黑" panose="020B0503020204020204" pitchFamily="34" charset="-122"/>
                </a:rPr>
                <a:t>国家税务总局北京市</a:t>
              </a:r>
              <a:r>
                <a:rPr lang="zh-CN" altLang="en-US" sz="1600" b="1" dirty="0">
                  <a:solidFill>
                    <a:srgbClr val="0070C0"/>
                  </a:solidFill>
                  <a:latin typeface="微软雅黑" panose="020B0503020204020204" pitchFamily="34" charset="-122"/>
                  <a:ea typeface="微软雅黑" panose="020B0503020204020204" pitchFamily="34" charset="-122"/>
                  <a:sym typeface="+mn-ea"/>
                </a:rPr>
                <a:t>丰台区</a:t>
              </a:r>
              <a:r>
                <a:rPr lang="zh-CN" altLang="en-US" sz="1600" b="1" dirty="0">
                  <a:solidFill>
                    <a:srgbClr val="0070C0"/>
                  </a:solidFill>
                  <a:latin typeface="微软雅黑" panose="020B0503020204020204" pitchFamily="34" charset="-122"/>
                  <a:ea typeface="微软雅黑" panose="020B0503020204020204" pitchFamily="34" charset="-122"/>
                </a:rPr>
                <a:t>税务局</a:t>
              </a:r>
              <a:endParaRPr lang="zh-CN" altLang="en-US" sz="1600" b="1" dirty="0">
                <a:solidFill>
                  <a:srgbClr val="0070C0"/>
                </a:solidFill>
                <a:latin typeface="微软雅黑" panose="020B0503020204020204" pitchFamily="34" charset="-122"/>
                <a:ea typeface="微软雅黑" panose="020B0503020204020204" pitchFamily="34" charset="-122"/>
              </a:endParaRPr>
            </a:p>
          </p:txBody>
        </p:sp>
      </p:grpSp>
    </p:spTree>
  </p:cSld>
  <p:clrMapOvr>
    <a:masterClrMapping/>
  </p:clrMapOvr>
  <p:transition advClick="0" advTm="0"/>
  <p:timing>
    <p:tnLst>
      <p:par>
        <p:cTn id="1" dur="indefinite" restart="never" nodeType="tmRoot"/>
      </p:par>
    </p:tnLst>
  </p:timing>
</p:sld>
</file>

<file path=ppt/tags/tag1.xml><?xml version="1.0" encoding="utf-8"?>
<p:tagLst xmlns:p="http://schemas.openxmlformats.org/presentationml/2006/main">
  <p:tag name="KSO_WM_DIAGRAM_VIRTUALLY_FRAME" val="{&quot;height&quot;:304.55,&quot;left&quot;:290.9,&quot;top&quot;:78.5,&quot;width&quot;:389.85}"/>
</p:tagLst>
</file>

<file path=ppt/tags/tag2.xml><?xml version="1.0" encoding="utf-8"?>
<p:tagLst xmlns:p="http://schemas.openxmlformats.org/presentationml/2006/main">
  <p:tag name="KSO_WM_DIAGRAM_VIRTUALLY_FRAME" val="{&quot;height&quot;:304.55,&quot;left&quot;:290.9,&quot;top&quot;:78.5,&quot;width&quot;:389.85}"/>
</p:tagLst>
</file>

<file path=ppt/tags/tag3.xml><?xml version="1.0" encoding="utf-8"?>
<p:tagLst xmlns:p="http://schemas.openxmlformats.org/presentationml/2006/main">
  <p:tag name="KSO_WM_DIAGRAM_VIRTUALLY_FRAME" val="{&quot;height&quot;:304.55,&quot;left&quot;:290.9,&quot;top&quot;:78.5,&quot;width&quot;:389.85}"/>
</p:tagLst>
</file>

<file path=ppt/tags/tag4.xml><?xml version="1.0" encoding="utf-8"?>
<p:tagLst xmlns:p="http://schemas.openxmlformats.org/presentationml/2006/main">
  <p:tag name="KSO_WM_DIAGRAM_VIRTUALLY_FRAME" val="{&quot;height&quot;:304.55,&quot;left&quot;:290.9,&quot;top&quot;:78.5,&quot;width&quot;:389.85}"/>
</p:tagLst>
</file>

<file path=ppt/tags/tag5.xml><?xml version="1.0" encoding="utf-8"?>
<p:tagLst xmlns:p="http://schemas.openxmlformats.org/presentationml/2006/main">
  <p:tag name="KSO_WM_DIAGRAM_VIRTUALLY_FRAME" val="{&quot;height&quot;:304.55,&quot;left&quot;:290.9,&quot;top&quot;:78.5,&quot;width&quot;:389.85}"/>
</p:tagLst>
</file>

<file path=ppt/tags/tag6.xml><?xml version="1.0" encoding="utf-8"?>
<p:tagLst xmlns:p="http://schemas.openxmlformats.org/presentationml/2006/main">
  <p:tag name="KSO_WM_DIAGRAM_VIRTUALLY_FRAME" val="{&quot;height&quot;:304.55,&quot;left&quot;:290.9,&quot;top&quot;:78.5,&quot;width&quot;:389.85}"/>
</p:tagLst>
</file>

<file path=ppt/tags/tag7.xml><?xml version="1.0" encoding="utf-8"?>
<p:tagLst xmlns:p="http://schemas.openxmlformats.org/presentationml/2006/main">
  <p:tag name="KSO_WM_DIAGRAM_VIRTUALLY_FRAME" val="{&quot;height&quot;:304.55,&quot;left&quot;:290.9,&quot;top&quot;:78.5,&quot;width&quot;:389.85}"/>
</p:tagLst>
</file>

<file path=ppt/tags/tag8.xml><?xml version="1.0" encoding="utf-8"?>
<p:tagLst xmlns:p="http://schemas.openxmlformats.org/presentationml/2006/main">
  <p:tag name="KSO_WM_DIAGRAM_VIRTUALLY_FRAME" val="{&quot;height&quot;:304.55,&quot;left&quot;:290.9,&quot;top&quot;:78.5,&quot;width&quot;:389.85}"/>
</p:tagLst>
</file>

<file path=ppt/tags/tag9.xml><?xml version="1.0" encoding="utf-8"?>
<p:tagLst xmlns:p="http://schemas.openxmlformats.org/presentationml/2006/main">
  <p:tag name="KSO_WM_DIAGRAM_VIRTUALLY_FRAME" val="{&quot;height&quot;:304.55,&quot;left&quot;:290.9,&quot;top&quot;:78.5,&quot;width&quot;:389.85}"/>
</p:tagLst>
</file>

<file path=ppt/tags/tag10.xml><?xml version="1.0" encoding="utf-8"?>
<p:tagLst xmlns:p="http://schemas.openxmlformats.org/presentationml/2006/main">
  <p:tag name="KSO_WM_DIAGRAM_VIRTUALLY_FRAME" val="{&quot;height&quot;:304.55,&quot;left&quot;:290.9,&quot;top&quot;:78.5,&quot;width&quot;:389.85}"/>
</p:tagLst>
</file>

<file path=ppt/tags/tag11.xml><?xml version="1.0" encoding="utf-8"?>
<p:tagLst xmlns:p="http://schemas.openxmlformats.org/presentationml/2006/main">
  <p:tag name="ISLIDE.THEME" val="https://www.islide.cc;"/>
</p:tagLst>
</file>

<file path=ppt/tags/tag12.xml><?xml version="1.0" encoding="utf-8"?>
<p:tagLst xmlns:p="http://schemas.openxmlformats.org/presentationml/2006/main">
  <p:tag name="commondata" val="eyJoZGlkIjoiOWMzZjFiMjM0ODJkZTg5OWExNzc3OTEwMjQ3YjhlNDcifQ=="/>
</p:tagLst>
</file>

<file path=ppt/theme/theme1.xml><?xml version="1.0" encoding="utf-8"?>
<a:theme xmlns:a="http://schemas.openxmlformats.org/drawingml/2006/main" name="Office 主题">
  <a:themeElements>
    <a:clrScheme name="自定义 237">
      <a:dk1>
        <a:sysClr val="windowText" lastClr="000000"/>
      </a:dk1>
      <a:lt1>
        <a:sysClr val="window" lastClr="FFFFFF"/>
      </a:lt1>
      <a:dk2>
        <a:srgbClr val="1F497D"/>
      </a:dk2>
      <a:lt2>
        <a:srgbClr val="EEECE1"/>
      </a:lt2>
      <a:accent1>
        <a:srgbClr val="005DA2"/>
      </a:accent1>
      <a:accent2>
        <a:srgbClr val="C4C7CB"/>
      </a:accent2>
      <a:accent3>
        <a:srgbClr val="7F7F7F"/>
      </a:accent3>
      <a:accent4>
        <a:srgbClr val="7F7F7F"/>
      </a:accent4>
      <a:accent5>
        <a:srgbClr val="7F7F7F"/>
      </a:accent5>
      <a:accent6>
        <a:srgbClr val="7F7F7F"/>
      </a:accent6>
      <a:hlink>
        <a:srgbClr val="17365D"/>
      </a:hlink>
      <a:folHlink>
        <a:srgbClr val="548DD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1904</Words>
  <Application>WPS 演示</Application>
  <PresentationFormat>全屏显示(16:9)</PresentationFormat>
  <Paragraphs>197</Paragraphs>
  <Slides>23</Slides>
  <Notes>149</Notes>
  <HiddenSlides>0</HiddenSlides>
  <MMClips>0</MMClips>
  <ScaleCrop>false</ScaleCrop>
  <HeadingPairs>
    <vt:vector size="8" baseType="variant">
      <vt:variant>
        <vt:lpstr>已用的字体</vt:lpstr>
      </vt:variant>
      <vt:variant>
        <vt:i4>19</vt:i4>
      </vt:variant>
      <vt:variant>
        <vt:lpstr>主题</vt:lpstr>
      </vt:variant>
      <vt:variant>
        <vt:i4>1</vt:i4>
      </vt:variant>
      <vt:variant>
        <vt:lpstr>嵌入 OLE 服务器</vt:lpstr>
      </vt:variant>
      <vt:variant>
        <vt:i4>1</vt:i4>
      </vt:variant>
      <vt:variant>
        <vt:lpstr>幻灯片标题</vt:lpstr>
      </vt:variant>
      <vt:variant>
        <vt:i4>23</vt:i4>
      </vt:variant>
    </vt:vector>
  </HeadingPairs>
  <TitlesOfParts>
    <vt:vector size="44" baseType="lpstr">
      <vt:lpstr>Arial</vt:lpstr>
      <vt:lpstr>宋体</vt:lpstr>
      <vt:lpstr>Wingdings</vt:lpstr>
      <vt:lpstr>微软雅黑</vt:lpstr>
      <vt:lpstr>U.S. 101</vt:lpstr>
      <vt:lpstr>Segoe Print</vt:lpstr>
      <vt:lpstr>Roboto</vt:lpstr>
      <vt:lpstr>Open Sans Light</vt:lpstr>
      <vt:lpstr>Calibri</vt:lpstr>
      <vt:lpstr>Roboto Light</vt:lpstr>
      <vt:lpstr>Impact</vt:lpstr>
      <vt:lpstr>Arial</vt:lpstr>
      <vt:lpstr>STIXGeneral-Bold</vt:lpstr>
      <vt:lpstr>Lato Regular</vt:lpstr>
      <vt:lpstr>Oxygen</vt:lpstr>
      <vt:lpstr>方正小标宋简体</vt:lpstr>
      <vt:lpstr>汉仪旗黑-30简</vt:lpstr>
      <vt:lpstr>黑体</vt:lpstr>
      <vt:lpstr>Arial Unicode MS</vt:lpstr>
      <vt:lpstr>Office 主题</vt:lpstr>
      <vt:lpstr>Visio.Drawing.11</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3工作汇报</dc:title>
  <dc:creator>李培俊</dc:creator>
  <cp:lastModifiedBy>秦沐</cp:lastModifiedBy>
  <cp:revision>1258</cp:revision>
  <dcterms:created xsi:type="dcterms:W3CDTF">2023-12-12T09:19:00Z</dcterms:created>
  <dcterms:modified xsi:type="dcterms:W3CDTF">2024-07-12T09:22:01Z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2052-11.8.2.10158</vt:lpwstr>
  </property>
  <property fmtid="{D5CDD505-2E9C-101B-9397-08002B2CF9AE}" pid="3" name="ICV">
    <vt:lpwstr>4F50920D6C0942C5BFDE410293406572_12</vt:lpwstr>
  </property>
</Properties>
</file>