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
  </p:notesMasterIdLst>
  <p:sldIdLst>
    <p:sldId id="257" r:id="rId3"/>
    <p:sldId id="837" r:id="rId5"/>
    <p:sldId id="14268965" r:id="rId6"/>
    <p:sldId id="14268922" r:id="rId7"/>
    <p:sldId id="14268923" r:id="rId8"/>
    <p:sldId id="14268956" r:id="rId9"/>
    <p:sldId id="14268953" r:id="rId10"/>
    <p:sldId id="14268954" r:id="rId11"/>
    <p:sldId id="14268957" r:id="rId12"/>
    <p:sldId id="14268955" r:id="rId13"/>
    <p:sldId id="14268958" r:id="rId14"/>
    <p:sldId id="14268964" r:id="rId15"/>
    <p:sldId id="14268963" r:id="rId16"/>
    <p:sldId id="14268959" r:id="rId17"/>
    <p:sldId id="14269169" r:id="rId18"/>
    <p:sldId id="14268919" r:id="rId19"/>
    <p:sldId id="14268962" r:id="rId20"/>
    <p:sldId id="14268966" r:id="rId21"/>
    <p:sldId id="14268967" r:id="rId22"/>
    <p:sldId id="14268968" r:id="rId23"/>
    <p:sldId id="14268969" r:id="rId24"/>
    <p:sldId id="14268970" r:id="rId25"/>
    <p:sldId id="14268971" r:id="rId26"/>
    <p:sldId id="14268972" r:id="rId27"/>
    <p:sldId id="14268973" r:id="rId28"/>
    <p:sldId id="14269171" r:id="rId29"/>
    <p:sldId id="14269094" r:id="rId30"/>
    <p:sldId id="14269095" r:id="rId31"/>
    <p:sldId id="14269096" r:id="rId32"/>
    <p:sldId id="14269097" r:id="rId33"/>
    <p:sldId id="14269098" r:id="rId34"/>
    <p:sldId id="14269099" r:id="rId35"/>
    <p:sldId id="14269100" r:id="rId36"/>
    <p:sldId id="14269101" r:id="rId37"/>
    <p:sldId id="14269102" r:id="rId38"/>
    <p:sldId id="14269103" r:id="rId39"/>
    <p:sldId id="14269104" r:id="rId40"/>
    <p:sldId id="14269105" r:id="rId41"/>
    <p:sldId id="14269106" r:id="rId42"/>
    <p:sldId id="14269107" r:id="rId43"/>
    <p:sldId id="14269108" r:id="rId44"/>
    <p:sldId id="14269109" r:id="rId45"/>
    <p:sldId id="14269110" r:id="rId46"/>
    <p:sldId id="14269111" r:id="rId47"/>
    <p:sldId id="14269112" r:id="rId48"/>
    <p:sldId id="14269113" r:id="rId49"/>
    <p:sldId id="14269114" r:id="rId50"/>
    <p:sldId id="14269115" r:id="rId51"/>
    <p:sldId id="14269116" r:id="rId52"/>
    <p:sldId id="14269117" r:id="rId53"/>
    <p:sldId id="14269118" r:id="rId54"/>
    <p:sldId id="14269172" r:id="rId55"/>
    <p:sldId id="14269188" r:id="rId56"/>
    <p:sldId id="14269176" r:id="rId57"/>
    <p:sldId id="14269177" r:id="rId58"/>
    <p:sldId id="14269178" r:id="rId59"/>
    <p:sldId id="14269179" r:id="rId60"/>
    <p:sldId id="14269180" r:id="rId61"/>
    <p:sldId id="14269181" r:id="rId62"/>
    <p:sldId id="14269182" r:id="rId63"/>
    <p:sldId id="14269183" r:id="rId64"/>
    <p:sldId id="14269184" r:id="rId65"/>
    <p:sldId id="14269185" r:id="rId66"/>
    <p:sldId id="14269186" r:id="rId67"/>
    <p:sldId id="14269187" r:id="rId68"/>
    <p:sldId id="14269196" r:id="rId69"/>
    <p:sldId id="14269239" r:id="rId70"/>
    <p:sldId id="14269240" r:id="rId71"/>
    <p:sldId id="14269241" r:id="rId72"/>
    <p:sldId id="14269242" r:id="rId73"/>
    <p:sldId id="14269243" r:id="rId74"/>
    <p:sldId id="14269244" r:id="rId75"/>
    <p:sldId id="14269248" r:id="rId76"/>
    <p:sldId id="14269249" r:id="rId77"/>
    <p:sldId id="14269250" r:id="rId78"/>
    <p:sldId id="14269189" r:id="rId79"/>
    <p:sldId id="14269190" r:id="rId80"/>
    <p:sldId id="14269191" r:id="rId81"/>
    <p:sldId id="14269192" r:id="rId82"/>
    <p:sldId id="14269193" r:id="rId83"/>
    <p:sldId id="14269195" r:id="rId84"/>
    <p:sldId id="14269081" r:id="rId8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微软用户" initials="微软用户" lastIdx="0" clrIdx="0"/>
  <p:cmAuthor id="1" name="大晗的小本子" initials="大" lastIdx="1" clrIdx="0"/>
  <p:cmAuthor id="2" name="罗昕宇" initials="罗" lastIdx="1" clrIdx="1"/>
  <p:cmAuthor id="3" name="luojw" initials="l" lastIdx="2" clrIdx="2"/>
  <p:cmAuthor id="4" name="hu lina" initials="hl" lastIdx="1" clrIdx="3"/>
  <p:cmAuthor id="5" name="chan mancy" initials="cm" lastIdx="1" clrIdx="4"/>
  <p:cmAuthor id="6" name="95454" initials="9" lastIdx="8" clrIdx="5"/>
  <p:cmAuthor id="7" name="Administrator" initials="A" lastIdx="2" clrIdx="6"/>
  <p:cmAuthor id="8" name="86136" initials="8" lastIdx="14" clrIdx="7"/>
  <p:cmAuthor id="10" name="Jewgle" initials="J" lastIdx="1" clrIdx="9"/>
  <p:cmAuthor id="11" name="administrator" initials="admini" lastIdx="1" clrIdx="10"/>
  <p:cmAuthor id="12" name="WFLEE" initials="W" lastIdx="1" clrIdx="11"/>
  <p:cmAuthor id="13" name="THINK" initials="T" lastIdx="1" clrIdx="12"/>
  <p:cmAuthor id="76" name="Anlj" initials="A" lastIdx="12" clrIdx="25"/>
  <p:cmAuthor id="77" name="lihui chen" initials="" lastIdx="0" clrIdx="26"/>
  <p:cmAuthor id="9" name="Saku Uchikawa" initials="S" lastIdx="11" clrIdx="0"/>
  <p:cmAuthor id="14" name="作者" initials="作" lastIdx="0" clrIdx="24"/>
  <p:cmAuthor id="16" name="YY" initials="Y" lastIdx="4" clrIdx="26"/>
  <p:cmAuthor id="18" name="何 璇" initials="何" lastIdx="1" clrIdx="26"/>
  <p:cmAuthor id="20" name="creep" initials="c" lastIdx="1" clrIdx="16"/>
  <p:cmAuthor id="78" name="wyin" initials="w" lastIdx="1" clrIdx="27"/>
  <p:cmAuthor id="21" name="莫辛" initials="M" lastIdx="1" clrIdx="20"/>
  <p:cmAuthor id="2000" name="天下孟德_3MjubA7B" initials="authorId_1198981768" lastIdx="0" clrIdx="0"/>
  <p:cmAuthor id="2001" name="heloise peng" initials="hp" lastIdx="2" clrIdx="28"/>
  <p:cmAuthor id="2002" name="HOUJL" initials="H" lastIdx="1" clrIdx="29"/>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5DA2"/>
    <a:srgbClr val="4472C4"/>
    <a:srgbClr val="429B7F"/>
    <a:srgbClr val="E49C1D"/>
    <a:srgbClr val="FD4F03"/>
    <a:srgbClr val="467691"/>
    <a:srgbClr val="FF6600"/>
    <a:srgbClr val="FFFFFF"/>
    <a:srgbClr val="534066"/>
    <a:srgbClr val="C43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789" autoAdjust="0"/>
    <p:restoredTop sz="96341" autoAdjust="0"/>
  </p:normalViewPr>
  <p:slideViewPr>
    <p:cSldViewPr snapToGrid="0" showGuides="1">
      <p:cViewPr varScale="1">
        <p:scale>
          <a:sx n="107" d="100"/>
          <a:sy n="107" d="100"/>
        </p:scale>
        <p:origin x="192" y="592"/>
      </p:cViewPr>
      <p:guideLst>
        <p:guide orient="horz" pos="2099"/>
        <p:guide pos="3840"/>
      </p:guideLst>
    </p:cSldViewPr>
  </p:slideViewPr>
  <p:outlineViewPr>
    <p:cViewPr>
      <p:scale>
        <a:sx n="33" d="100"/>
        <a:sy n="33" d="100"/>
      </p:scale>
      <p:origin x="0" y="-16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9" Type="http://schemas.openxmlformats.org/officeDocument/2006/relationships/commentAuthors" Target="commentAuthors.xml"/><Relationship Id="rId88" Type="http://schemas.openxmlformats.org/officeDocument/2006/relationships/tableStyles" Target="tableStyles.xml"/><Relationship Id="rId87" Type="http://schemas.openxmlformats.org/officeDocument/2006/relationships/viewProps" Target="viewProps.xml"/><Relationship Id="rId86" Type="http://schemas.openxmlformats.org/officeDocument/2006/relationships/presProps" Target="presProps.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ECEDDA-5C91-4CC5-B380-5160E469100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596C76-B96D-42EB-BF4B-25C22187531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6.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8.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1.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2.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3.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4.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5.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6.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7.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8.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9.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0.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
        <p:nvSpPr>
          <p:cNvPr id="5" name="页眉占位符 4"/>
          <p:cNvSpPr>
            <a:spLocks noGrp="1"/>
          </p:cNvSpPr>
          <p:nvPr>
            <p:ph type="hdr" sz="quarter" idx="11"/>
          </p:nvPr>
        </p:nvSpPr>
        <p:spPr/>
        <p:txBody>
          <a:bodyPr/>
          <a:lstStyle/>
          <a:p>
            <a:r>
              <a:rPr lang="zh-CN" altLang="en-US"/>
              <a:t>国家税务总局</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0" algn="just" hangingPunct="0">
              <a:lnSpc>
                <a:spcPts val="2800"/>
              </a:lnSpc>
            </a:pPr>
            <a:endParaRPr lang="en-US" altLang="zh-CN"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7" name="直接连接符 6"/>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2" name="灯片编号占位符 4"/>
          <p:cNvSpPr txBox="1"/>
          <p:nvPr userDrawn="1"/>
        </p:nvSpPr>
        <p:spPr>
          <a:xfrm>
            <a:off x="9265742" y="6373283"/>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01D57E5-38A8-4F20-B661-259CBBBCAD25}" type="slidenum">
              <a:rPr lang="zh-CN" altLang="en-US" sz="1400" b="1" smtClean="0">
                <a:latin typeface="微软雅黑" panose="020B0503020204020204" pitchFamily="34" charset="-122"/>
                <a:ea typeface="微软雅黑" panose="020B0503020204020204" pitchFamily="34" charset="-122"/>
              </a:rPr>
            </a:fld>
            <a:endParaRPr lang="zh-CN" altLang="en-US" sz="1400" b="1" dirty="0">
              <a:latin typeface="微软雅黑" panose="020B0503020204020204" pitchFamily="34" charset="-122"/>
              <a:ea typeface="微软雅黑" panose="020B0503020204020204" pitchFamily="34" charset="-122"/>
            </a:endParaRPr>
          </a:p>
        </p:txBody>
      </p:sp>
      <p:pic>
        <p:nvPicPr>
          <p:cNvPr id="15" name="图片 14"/>
          <p:cNvPicPr>
            <a:picLocks noChangeAspect="1"/>
          </p:cNvPicPr>
          <p:nvPr userDrawn="1"/>
        </p:nvPicPr>
        <p:blipFill>
          <a:blip r:embed="rId2"/>
          <a:stretch>
            <a:fillRect/>
          </a:stretch>
        </p:blipFill>
        <p:spPr>
          <a:xfrm rot="5400000">
            <a:off x="11470040" y="861509"/>
            <a:ext cx="1770784" cy="190500"/>
          </a:xfrm>
          <a:prstGeom prst="rect">
            <a:avLst/>
          </a:prstGeom>
        </p:spPr>
      </p:pic>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7" name="直接连接符 6"/>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8" name="直接连接符 7"/>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9" name="Group 7"/>
          <p:cNvGrpSpPr/>
          <p:nvPr userDrawn="1"/>
        </p:nvGrpSpPr>
        <p:grpSpPr bwMode="auto">
          <a:xfrm>
            <a:off x="323528" y="292895"/>
            <a:ext cx="390372" cy="205979"/>
            <a:chOff x="0" y="0"/>
            <a:chExt cx="1041399" cy="549275"/>
          </a:xfrm>
        </p:grpSpPr>
        <p:sp>
          <p:nvSpPr>
            <p:cNvPr id="10"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10" name="直接连接符 9"/>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1" name="Group 7"/>
          <p:cNvGrpSpPr/>
          <p:nvPr userDrawn="1"/>
        </p:nvGrpSpPr>
        <p:grpSpPr bwMode="auto">
          <a:xfrm>
            <a:off x="323528" y="292895"/>
            <a:ext cx="390372" cy="205979"/>
            <a:chOff x="0" y="0"/>
            <a:chExt cx="1041399" cy="549275"/>
          </a:xfrm>
        </p:grpSpPr>
        <p:sp>
          <p:nvSpPr>
            <p:cNvPr id="12"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5" name="图片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6" name="直接连接符 5"/>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7" name="Group 7"/>
          <p:cNvGrpSpPr/>
          <p:nvPr userDrawn="1"/>
        </p:nvGrpSpPr>
        <p:grpSpPr bwMode="auto">
          <a:xfrm>
            <a:off x="323528" y="292895"/>
            <a:ext cx="390372" cy="205979"/>
            <a:chOff x="0" y="0"/>
            <a:chExt cx="1041399" cy="549275"/>
          </a:xfrm>
        </p:grpSpPr>
        <p:sp>
          <p:nvSpPr>
            <p:cNvPr id="8"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1" name="图片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5" name="直接连接符 4"/>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 name="Group 7"/>
          <p:cNvGrpSpPr/>
          <p:nvPr userDrawn="1"/>
        </p:nvGrpSpPr>
        <p:grpSpPr bwMode="auto">
          <a:xfrm>
            <a:off x="323528" y="292895"/>
            <a:ext cx="390372" cy="205979"/>
            <a:chOff x="0" y="0"/>
            <a:chExt cx="1041399" cy="549275"/>
          </a:xfrm>
        </p:grpSpPr>
        <p:sp>
          <p:nvSpPr>
            <p:cNvPr id="7"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8" name="直接连接符 7"/>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9" name="Group 7"/>
          <p:cNvGrpSpPr/>
          <p:nvPr userDrawn="1"/>
        </p:nvGrpSpPr>
        <p:grpSpPr bwMode="auto">
          <a:xfrm>
            <a:off x="323528" y="292895"/>
            <a:ext cx="390372" cy="205979"/>
            <a:chOff x="0" y="0"/>
            <a:chExt cx="1041399" cy="549275"/>
          </a:xfrm>
        </p:grpSpPr>
        <p:sp>
          <p:nvSpPr>
            <p:cNvPr id="10"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8" name="直接连接符 7"/>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9" name="Group 7"/>
          <p:cNvGrpSpPr/>
          <p:nvPr userDrawn="1"/>
        </p:nvGrpSpPr>
        <p:grpSpPr bwMode="auto">
          <a:xfrm>
            <a:off x="323528" y="292895"/>
            <a:ext cx="390372" cy="205979"/>
            <a:chOff x="0" y="0"/>
            <a:chExt cx="1041399" cy="549275"/>
          </a:xfrm>
        </p:grpSpPr>
        <p:sp>
          <p:nvSpPr>
            <p:cNvPr id="10"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7" name="直接连接符 6"/>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页脚占位符 2"/>
          <p:cNvSpPr>
            <a:spLocks noGrp="1"/>
          </p:cNvSpPr>
          <p:nvPr>
            <p:ph type="ftr" sz="quarter" idx="11"/>
          </p:nvPr>
        </p:nvSpPr>
        <p:spPr/>
        <p:txBody>
          <a:bodyPr/>
          <a:lstStyle/>
          <a:p>
            <a:endParaRPr lang="zh-CN" altLang="en-US"/>
          </a:p>
        </p:txBody>
      </p:sp>
    </p:spTree>
  </p:cSld>
  <p:clrMapOvr>
    <a:masterClrMapping/>
  </p:clrMapOvr>
  <p:transition spd="slow" advClick="0"/>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chemeClr val="bg1"/>
        </a:solidFill>
        <a:effectLst/>
      </p:bgPr>
    </p:bg>
    <p:spTree>
      <p:nvGrpSpPr>
        <p:cNvPr id="1" name=""/>
        <p:cNvGrpSpPr/>
        <p:nvPr/>
      </p:nvGrpSpPr>
      <p:grpSpPr>
        <a:xfrm>
          <a:off x="0" y="0"/>
          <a:ext cx="0" cy="0"/>
          <a:chOff x="0" y="0"/>
          <a:chExt cx="0" cy="0"/>
        </a:xfrm>
      </p:grpSpPr>
      <p:grpSp>
        <p:nvGrpSpPr>
          <p:cNvPr id="7" name="Group 7"/>
          <p:cNvGrpSpPr/>
          <p:nvPr userDrawn="1"/>
        </p:nvGrpSpPr>
        <p:grpSpPr>
          <a:xfrm>
            <a:off x="431802" y="391588"/>
            <a:ext cx="520700" cy="273049"/>
            <a:chOff x="0" y="0"/>
            <a:chExt cx="1041399" cy="549275"/>
          </a:xfrm>
        </p:grpSpPr>
        <p:sp>
          <p:nvSpPr>
            <p:cNvPr id="205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a:p>
          </p:txBody>
        </p:sp>
        <p:sp>
          <p:nvSpPr>
            <p:cNvPr id="205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a:p>
          </p:txBody>
        </p:sp>
        <p:sp>
          <p:nvSpPr>
            <p:cNvPr id="205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a:p>
          </p:txBody>
        </p:sp>
      </p:grpSp>
      <p:cxnSp>
        <p:nvCxnSpPr>
          <p:cNvPr id="6" name="直接连接符 5"/>
          <p:cNvCxnSpPr/>
          <p:nvPr/>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12"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654B2C-FFF5-415C-8ED5-468B1057298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1D57E5-38A8-4F20-B661-259CBBBCAD2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1.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7"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image" Target="../media/image5.png"/><Relationship Id="rId2" Type="http://schemas.openxmlformats.org/officeDocument/2006/relationships/tags" Target="../tags/tag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2.xml"/><Relationship Id="rId6" Type="http://schemas.openxmlformats.org/officeDocument/2006/relationships/tags" Target="../tags/tag9.xml"/><Relationship Id="rId5" Type="http://schemas.openxmlformats.org/officeDocument/2006/relationships/tags" Target="../tags/tag8.xml"/><Relationship Id="rId4" Type="http://schemas.openxmlformats.org/officeDocument/2006/relationships/image" Target="../media/image7.png"/><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tags" Target="../tags/tag10.xml"/></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7" Type="http://schemas.openxmlformats.org/officeDocument/2006/relationships/slideLayout" Target="../slideLayouts/slideLayout2.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image" Target="../media/image9.png"/><Relationship Id="rId2" Type="http://schemas.openxmlformats.org/officeDocument/2006/relationships/tags" Target="../tags/tag12.xml"/><Relationship Id="rId1" Type="http://schemas.openxmlformats.org/officeDocument/2006/relationships/tags" Target="../tags/tag11.xml"/></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image" Target="../media/image10.png"/><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tags" Target="../tags/tag19.xml"/></Relationships>
</file>

<file path=ppt/slides/_rels/slide10.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2.xml"/><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tags" Target="../tags/tag24.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2.xml"/><Relationship Id="rId2" Type="http://schemas.openxmlformats.org/officeDocument/2006/relationships/image" Target="../media/image13.png"/><Relationship Id="rId1" Type="http://schemas.openxmlformats.org/officeDocument/2006/relationships/tags" Target="../tags/tag25.xml"/></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tags" Target="../tags/tag27.xml"/><Relationship Id="rId1" Type="http://schemas.openxmlformats.org/officeDocument/2006/relationships/tags" Target="../tags/tag26.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2.xml"/><Relationship Id="rId2" Type="http://schemas.openxmlformats.org/officeDocument/2006/relationships/image" Target="../media/image16.png"/><Relationship Id="rId1" Type="http://schemas.openxmlformats.org/officeDocument/2006/relationships/tags" Target="../tags/tag2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7.xml"/><Relationship Id="rId7"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s>
</file>

<file path=ppt/slides/_rels/slide18.xml.rels><?xml version="1.0" encoding="UTF-8" standalone="yes"?>
<Relationships xmlns="http://schemas.openxmlformats.org/package/2006/relationships"><Relationship Id="rId8" Type="http://schemas.openxmlformats.org/officeDocument/2006/relationships/notesSlide" Target="../notesSlides/notesSlide18.xml"/><Relationship Id="rId7" Type="http://schemas.openxmlformats.org/officeDocument/2006/relationships/slideLayout" Target="../slideLayouts/slideLayout2.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image" Target="../media/image19.png"/><Relationship Id="rId2" Type="http://schemas.openxmlformats.org/officeDocument/2006/relationships/tags" Target="../tags/tag34.xml"/><Relationship Id="rId1" Type="http://schemas.openxmlformats.org/officeDocument/2006/relationships/tags" Target="../tags/tag33.xml"/></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image" Target="../media/image20.png"/><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2.xml"/><Relationship Id="rId2" Type="http://schemas.openxmlformats.org/officeDocument/2006/relationships/image" Target="../media/image21.png"/><Relationship Id="rId1" Type="http://schemas.openxmlformats.org/officeDocument/2006/relationships/tags" Target="../tags/tag41.xml"/></Relationships>
</file>

<file path=ppt/slides/_rels/slide21.xml.rels><?xml version="1.0" encoding="UTF-8" standalone="yes"?>
<Relationships xmlns="http://schemas.openxmlformats.org/package/2006/relationships"><Relationship Id="rId7" Type="http://schemas.openxmlformats.org/officeDocument/2006/relationships/notesSlide" Target="../notesSlides/notesSlide21.xml"/><Relationship Id="rId6" Type="http://schemas.openxmlformats.org/officeDocument/2006/relationships/slideLayout" Target="../slideLayouts/slideLayout2.xml"/><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image" Target="../media/image22.png"/><Relationship Id="rId2" Type="http://schemas.openxmlformats.org/officeDocument/2006/relationships/tags" Target="../tags/tag43.xml"/><Relationship Id="rId1" Type="http://schemas.openxmlformats.org/officeDocument/2006/relationships/tags" Target="../tags/tag42.xml"/></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2.xml"/><Relationship Id="rId2" Type="http://schemas.openxmlformats.org/officeDocument/2006/relationships/image" Target="../media/image23.png"/><Relationship Id="rId1" Type="http://schemas.openxmlformats.org/officeDocument/2006/relationships/tags" Target="../tags/tag46.xml"/></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image" Target="../media/image24.png"/><Relationship Id="rId1" Type="http://schemas.openxmlformats.org/officeDocument/2006/relationships/tags" Target="../tags/tag47.xml"/></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image" Target="../media/image15.png"/><Relationship Id="rId3" Type="http://schemas.openxmlformats.org/officeDocument/2006/relationships/image" Target="../media/image25.png"/><Relationship Id="rId2" Type="http://schemas.openxmlformats.org/officeDocument/2006/relationships/tags" Target="../tags/tag49.xml"/><Relationship Id="rId1" Type="http://schemas.openxmlformats.org/officeDocument/2006/relationships/tags" Target="../tags/tag48.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2.xml"/><Relationship Id="rId2" Type="http://schemas.openxmlformats.org/officeDocument/2006/relationships/image" Target="../media/image26.png"/><Relationship Id="rId1" Type="http://schemas.openxmlformats.org/officeDocument/2006/relationships/tags" Target="../tags/tag5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8" Type="http://schemas.openxmlformats.org/officeDocument/2006/relationships/notesSlide" Target="../notesSlides/notesSlide27.xml"/><Relationship Id="rId7" Type="http://schemas.openxmlformats.org/officeDocument/2006/relationships/slideLayout" Target="../slideLayouts/slideLayout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s>
</file>

<file path=ppt/slides/_rels/slide28.xml.rels><?xml version="1.0" encoding="UTF-8" standalone="yes"?>
<Relationships xmlns="http://schemas.openxmlformats.org/package/2006/relationships"><Relationship Id="rId8" Type="http://schemas.openxmlformats.org/officeDocument/2006/relationships/notesSlide" Target="../notesSlides/notesSlide28.xml"/><Relationship Id="rId7" Type="http://schemas.openxmlformats.org/officeDocument/2006/relationships/slideLayout" Target="../slideLayouts/slideLayout1.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tags" Target="../tags/tag57.xml"/></Relationships>
</file>

<file path=ppt/slides/_rels/slide29.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tags" Target="../tags/tag67.xml"/><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s>
</file>

<file path=ppt/slides/_rels/slide30.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s>
</file>

<file path=ppt/slides/_rels/slide3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tags" Target="../tags/tag78.xml"/></Relationships>
</file>

<file path=ppt/slides/_rels/slide33.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87.xml"/><Relationship Id="rId4" Type="http://schemas.openxmlformats.org/officeDocument/2006/relationships/tags" Target="../tags/tag86.xml"/><Relationship Id="rId3" Type="http://schemas.openxmlformats.org/officeDocument/2006/relationships/tags" Target="../tags/tag85.xml"/><Relationship Id="rId2" Type="http://schemas.openxmlformats.org/officeDocument/2006/relationships/tags" Target="../tags/tag84.xml"/><Relationship Id="rId1" Type="http://schemas.openxmlformats.org/officeDocument/2006/relationships/tags" Target="../tags/tag83.xml"/></Relationships>
</file>

<file path=ppt/slides/_rels/slide34.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92.xml"/><Relationship Id="rId4" Type="http://schemas.openxmlformats.org/officeDocument/2006/relationships/tags" Target="../tags/tag91.xml"/><Relationship Id="rId3" Type="http://schemas.openxmlformats.org/officeDocument/2006/relationships/tags" Target="../tags/tag90.xml"/><Relationship Id="rId2" Type="http://schemas.openxmlformats.org/officeDocument/2006/relationships/tags" Target="../tags/tag89.xml"/><Relationship Id="rId1" Type="http://schemas.openxmlformats.org/officeDocument/2006/relationships/tags" Target="../tags/tag88.xml"/></Relationships>
</file>

<file path=ppt/slides/_rels/slide3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97.xml"/><Relationship Id="rId4" Type="http://schemas.openxmlformats.org/officeDocument/2006/relationships/tags" Target="../tags/tag96.xml"/><Relationship Id="rId3" Type="http://schemas.openxmlformats.org/officeDocument/2006/relationships/tags" Target="../tags/tag95.xml"/><Relationship Id="rId2" Type="http://schemas.openxmlformats.org/officeDocument/2006/relationships/tags" Target="../tags/tag94.xml"/><Relationship Id="rId1" Type="http://schemas.openxmlformats.org/officeDocument/2006/relationships/tags" Target="../tags/tag93.xml"/></Relationships>
</file>

<file path=ppt/slides/_rels/slide36.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image" Target="../media/image29.png"/></Relationships>
</file>

<file path=ppt/slides/_rels/slide37.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10.xml"/><Relationship Id="rId7" Type="http://schemas.openxmlformats.org/officeDocument/2006/relationships/tags" Target="../tags/tag109.xml"/><Relationship Id="rId6" Type="http://schemas.openxmlformats.org/officeDocument/2006/relationships/tags" Target="../tags/tag108.xml"/><Relationship Id="rId5" Type="http://schemas.openxmlformats.org/officeDocument/2006/relationships/tags" Target="../tags/tag107.xml"/><Relationship Id="rId4" Type="http://schemas.openxmlformats.org/officeDocument/2006/relationships/tags" Target="../tags/tag106.xml"/><Relationship Id="rId3" Type="http://schemas.openxmlformats.org/officeDocument/2006/relationships/tags" Target="../tags/tag105.xml"/><Relationship Id="rId2" Type="http://schemas.openxmlformats.org/officeDocument/2006/relationships/tags" Target="../tags/tag104.xml"/><Relationship Id="rId10" Type="http://schemas.openxmlformats.org/officeDocument/2006/relationships/notesSlide" Target="../notesSlides/notesSlide29.xml"/><Relationship Id="rId1" Type="http://schemas.openxmlformats.org/officeDocument/2006/relationships/tags" Target="../tags/tag103.xml"/></Relationships>
</file>

<file path=ppt/slides/_rels/slide38.xml.rels><?xml version="1.0" encoding="UTF-8" standalone="yes"?>
<Relationships xmlns="http://schemas.openxmlformats.org/package/2006/relationships"><Relationship Id="rId9" Type="http://schemas.openxmlformats.org/officeDocument/2006/relationships/tags" Target="../tags/tag119.xml"/><Relationship Id="rId8" Type="http://schemas.openxmlformats.org/officeDocument/2006/relationships/tags" Target="../tags/tag118.xml"/><Relationship Id="rId7" Type="http://schemas.openxmlformats.org/officeDocument/2006/relationships/tags" Target="../tags/tag117.xml"/><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tags" Target="../tags/tag113.xml"/><Relationship Id="rId2" Type="http://schemas.openxmlformats.org/officeDocument/2006/relationships/tags" Target="../tags/tag112.xml"/><Relationship Id="rId12" Type="http://schemas.openxmlformats.org/officeDocument/2006/relationships/notesSlide" Target="../notesSlides/notesSlide30.xml"/><Relationship Id="rId11" Type="http://schemas.openxmlformats.org/officeDocument/2006/relationships/slideLayout" Target="../slideLayouts/slideLayout1.xml"/><Relationship Id="rId10" Type="http://schemas.openxmlformats.org/officeDocument/2006/relationships/tags" Target="../tags/tag120.xml"/><Relationship Id="rId1" Type="http://schemas.openxmlformats.org/officeDocument/2006/relationships/tags" Target="../tags/tag111.xml"/></Relationships>
</file>

<file path=ppt/slides/_rels/slide39.xml.rels><?xml version="1.0" encoding="UTF-8" standalone="yes"?>
<Relationships xmlns="http://schemas.openxmlformats.org/package/2006/relationships"><Relationship Id="rId9" Type="http://schemas.openxmlformats.org/officeDocument/2006/relationships/tags" Target="../tags/tag129.xml"/><Relationship Id="rId8" Type="http://schemas.openxmlformats.org/officeDocument/2006/relationships/tags" Target="../tags/tag128.xml"/><Relationship Id="rId7" Type="http://schemas.openxmlformats.org/officeDocument/2006/relationships/tags" Target="../tags/tag127.xml"/><Relationship Id="rId6" Type="http://schemas.openxmlformats.org/officeDocument/2006/relationships/tags" Target="../tags/tag126.xml"/><Relationship Id="rId5" Type="http://schemas.openxmlformats.org/officeDocument/2006/relationships/tags" Target="../tags/tag125.xml"/><Relationship Id="rId4" Type="http://schemas.openxmlformats.org/officeDocument/2006/relationships/tags" Target="../tags/tag124.xml"/><Relationship Id="rId3" Type="http://schemas.openxmlformats.org/officeDocument/2006/relationships/tags" Target="../tags/tag123.xml"/><Relationship Id="rId2" Type="http://schemas.openxmlformats.org/officeDocument/2006/relationships/tags" Target="../tags/tag122.xml"/><Relationship Id="rId12" Type="http://schemas.openxmlformats.org/officeDocument/2006/relationships/notesSlide" Target="../notesSlides/notesSlide31.xml"/><Relationship Id="rId11" Type="http://schemas.openxmlformats.org/officeDocument/2006/relationships/slideLayout" Target="../slideLayouts/slideLayout1.xml"/><Relationship Id="rId10" Type="http://schemas.openxmlformats.org/officeDocument/2006/relationships/tags" Target="../tags/tag130.xml"/><Relationship Id="rId1" Type="http://schemas.openxmlformats.org/officeDocument/2006/relationships/tags" Target="../tags/tag121.xml"/></Relationships>
</file>

<file path=ppt/slides/_rels/slide40.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38.xml"/><Relationship Id="rId7" Type="http://schemas.openxmlformats.org/officeDocument/2006/relationships/tags" Target="../tags/tag137.xml"/><Relationship Id="rId6" Type="http://schemas.openxmlformats.org/officeDocument/2006/relationships/tags" Target="../tags/tag136.xml"/><Relationship Id="rId5" Type="http://schemas.openxmlformats.org/officeDocument/2006/relationships/tags" Target="../tags/tag135.xml"/><Relationship Id="rId4" Type="http://schemas.openxmlformats.org/officeDocument/2006/relationships/tags" Target="../tags/tag134.xml"/><Relationship Id="rId3" Type="http://schemas.openxmlformats.org/officeDocument/2006/relationships/tags" Target="../tags/tag133.xml"/><Relationship Id="rId2" Type="http://schemas.openxmlformats.org/officeDocument/2006/relationships/tags" Target="../tags/tag132.xml"/><Relationship Id="rId10" Type="http://schemas.openxmlformats.org/officeDocument/2006/relationships/notesSlide" Target="../notesSlides/notesSlide32.xml"/><Relationship Id="rId1" Type="http://schemas.openxmlformats.org/officeDocument/2006/relationships/tags" Target="../tags/tag131.xml"/></Relationships>
</file>

<file path=ppt/slides/_rels/slide4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46.xml"/><Relationship Id="rId7" Type="http://schemas.openxmlformats.org/officeDocument/2006/relationships/tags" Target="../tags/tag145.xml"/><Relationship Id="rId6" Type="http://schemas.openxmlformats.org/officeDocument/2006/relationships/tags" Target="../tags/tag144.xml"/><Relationship Id="rId5" Type="http://schemas.openxmlformats.org/officeDocument/2006/relationships/tags" Target="../tags/tag143.xml"/><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0" Type="http://schemas.openxmlformats.org/officeDocument/2006/relationships/notesSlide" Target="../notesSlides/notesSlide33.xml"/><Relationship Id="rId1" Type="http://schemas.openxmlformats.org/officeDocument/2006/relationships/tags" Target="../tags/tag139.xml"/></Relationships>
</file>

<file path=ppt/slides/_rels/slide42.xml.rels><?xml version="1.0" encoding="UTF-8" standalone="yes"?>
<Relationships xmlns="http://schemas.openxmlformats.org/package/2006/relationships"><Relationship Id="rId9" Type="http://schemas.openxmlformats.org/officeDocument/2006/relationships/tags" Target="../tags/tag155.xml"/><Relationship Id="rId8" Type="http://schemas.openxmlformats.org/officeDocument/2006/relationships/tags" Target="../tags/tag154.xml"/><Relationship Id="rId7" Type="http://schemas.openxmlformats.org/officeDocument/2006/relationships/tags" Target="../tags/tag153.xml"/><Relationship Id="rId6" Type="http://schemas.openxmlformats.org/officeDocument/2006/relationships/tags" Target="../tags/tag152.xml"/><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 Type="http://schemas.openxmlformats.org/officeDocument/2006/relationships/tags" Target="../tags/tag148.xml"/><Relationship Id="rId14" Type="http://schemas.openxmlformats.org/officeDocument/2006/relationships/notesSlide" Target="../notesSlides/notesSlide34.xml"/><Relationship Id="rId13" Type="http://schemas.openxmlformats.org/officeDocument/2006/relationships/slideLayout" Target="../slideLayouts/slideLayout1.xml"/><Relationship Id="rId12" Type="http://schemas.openxmlformats.org/officeDocument/2006/relationships/tags" Target="../tags/tag158.xml"/><Relationship Id="rId11" Type="http://schemas.openxmlformats.org/officeDocument/2006/relationships/tags" Target="../tags/tag157.xml"/><Relationship Id="rId10" Type="http://schemas.openxmlformats.org/officeDocument/2006/relationships/tags" Target="../tags/tag156.xml"/><Relationship Id="rId1" Type="http://schemas.openxmlformats.org/officeDocument/2006/relationships/tags" Target="../tags/tag147.xml"/></Relationships>
</file>

<file path=ppt/slides/_rels/slide4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66.xml"/><Relationship Id="rId7" Type="http://schemas.openxmlformats.org/officeDocument/2006/relationships/tags" Target="../tags/tag165.xml"/><Relationship Id="rId6" Type="http://schemas.openxmlformats.org/officeDocument/2006/relationships/tags" Target="../tags/tag164.xml"/><Relationship Id="rId5" Type="http://schemas.openxmlformats.org/officeDocument/2006/relationships/tags" Target="../tags/tag163.xml"/><Relationship Id="rId4" Type="http://schemas.openxmlformats.org/officeDocument/2006/relationships/tags" Target="../tags/tag162.xml"/><Relationship Id="rId3" Type="http://schemas.openxmlformats.org/officeDocument/2006/relationships/tags" Target="../tags/tag161.xml"/><Relationship Id="rId2" Type="http://schemas.openxmlformats.org/officeDocument/2006/relationships/tags" Target="../tags/tag160.xml"/><Relationship Id="rId10" Type="http://schemas.openxmlformats.org/officeDocument/2006/relationships/notesSlide" Target="../notesSlides/notesSlide35.xml"/><Relationship Id="rId1" Type="http://schemas.openxmlformats.org/officeDocument/2006/relationships/tags" Target="../tags/tag159.xml"/></Relationships>
</file>

<file path=ppt/slides/_rels/slide44.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74.xml"/><Relationship Id="rId7" Type="http://schemas.openxmlformats.org/officeDocument/2006/relationships/tags" Target="../tags/tag173.xml"/><Relationship Id="rId6" Type="http://schemas.openxmlformats.org/officeDocument/2006/relationships/tags" Target="../tags/tag172.xml"/><Relationship Id="rId5" Type="http://schemas.openxmlformats.org/officeDocument/2006/relationships/tags" Target="../tags/tag171.xml"/><Relationship Id="rId4" Type="http://schemas.openxmlformats.org/officeDocument/2006/relationships/tags" Target="../tags/tag170.xml"/><Relationship Id="rId3" Type="http://schemas.openxmlformats.org/officeDocument/2006/relationships/tags" Target="../tags/tag169.xml"/><Relationship Id="rId2" Type="http://schemas.openxmlformats.org/officeDocument/2006/relationships/tags" Target="../tags/tag168.xml"/><Relationship Id="rId10" Type="http://schemas.openxmlformats.org/officeDocument/2006/relationships/notesSlide" Target="../notesSlides/notesSlide36.xml"/><Relationship Id="rId1" Type="http://schemas.openxmlformats.org/officeDocument/2006/relationships/tags" Target="../tags/tag167.xml"/></Relationships>
</file>

<file path=ppt/slides/_rels/slide45.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182.xml"/><Relationship Id="rId7" Type="http://schemas.openxmlformats.org/officeDocument/2006/relationships/tags" Target="../tags/tag181.xml"/><Relationship Id="rId6" Type="http://schemas.openxmlformats.org/officeDocument/2006/relationships/tags" Target="../tags/tag180.xml"/><Relationship Id="rId5" Type="http://schemas.openxmlformats.org/officeDocument/2006/relationships/tags" Target="../tags/tag179.xml"/><Relationship Id="rId4" Type="http://schemas.openxmlformats.org/officeDocument/2006/relationships/tags" Target="../tags/tag178.xml"/><Relationship Id="rId3" Type="http://schemas.openxmlformats.org/officeDocument/2006/relationships/tags" Target="../tags/tag177.xml"/><Relationship Id="rId2" Type="http://schemas.openxmlformats.org/officeDocument/2006/relationships/tags" Target="../tags/tag176.xml"/><Relationship Id="rId10" Type="http://schemas.openxmlformats.org/officeDocument/2006/relationships/notesSlide" Target="../notesSlides/notesSlide37.xml"/><Relationship Id="rId1" Type="http://schemas.openxmlformats.org/officeDocument/2006/relationships/tags" Target="../tags/tag175.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2.xml"/><Relationship Id="rId1" Type="http://schemas.openxmlformats.org/officeDocument/2006/relationships/image" Target="../media/image30.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2.xml"/><Relationship Id="rId1" Type="http://schemas.openxmlformats.org/officeDocument/2006/relationships/image" Target="../media/image31.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2.xml"/><Relationship Id="rId1" Type="http://schemas.openxmlformats.org/officeDocument/2006/relationships/image" Target="../media/image32.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3.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4.pn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5.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pn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8.pn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9.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pn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40.pn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1.pn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42.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pn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43.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44.pn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45.png"/></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png"/></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47.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image" Target="../media/image48.jpe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image" Target="../media/image49.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image" Target="../media/image50.jpe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image" Target="../media/image51.png"/></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image" Target="../media/image52.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image" Target="../media/image52.png"/></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image" Target="../media/image37.pn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image" Target="../media/image53.pn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image" Target="../media/image54.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image" Target="../media/image55.png"/></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image" Target="../media/image56.png"/></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image" Target="../media/image52.png"/></Relationships>
</file>

<file path=ppt/slides/_rels/slide8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185.xml"/><Relationship Id="rId3" Type="http://schemas.openxmlformats.org/officeDocument/2006/relationships/tags" Target="../tags/tag184.xml"/><Relationship Id="rId2" Type="http://schemas.openxmlformats.org/officeDocument/2006/relationships/image" Target="../media/image57.png"/><Relationship Id="rId1" Type="http://schemas.openxmlformats.org/officeDocument/2006/relationships/tags" Target="../tags/tag18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 y="1714189"/>
            <a:ext cx="12192001" cy="257897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Rectangle 3"/>
          <p:cNvSpPr txBox="1">
            <a:spLocks noChangeArrowheads="1"/>
          </p:cNvSpPr>
          <p:nvPr/>
        </p:nvSpPr>
        <p:spPr>
          <a:xfrm>
            <a:off x="2795451" y="2852599"/>
            <a:ext cx="9200465" cy="669925"/>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新电局货劳税部分介绍</a:t>
            </a:r>
            <a:endPar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文本框 76"/>
          <p:cNvSpPr txBox="1"/>
          <p:nvPr/>
        </p:nvSpPr>
        <p:spPr>
          <a:xfrm>
            <a:off x="7220774" y="5157380"/>
            <a:ext cx="3225269" cy="410210"/>
          </a:xfrm>
          <a:prstGeom prst="rect">
            <a:avLst/>
          </a:prstGeom>
          <a:noFill/>
        </p:spPr>
        <p:txBody>
          <a:bodyPr wrap="square" lIns="0" tIns="0" rIns="0" bIns="0" rtlCol="0">
            <a:spAutoFit/>
          </a:bodyPr>
          <a:lstStyle/>
          <a:p>
            <a:pPr algn="ctr"/>
            <a:r>
              <a:rPr lang="en-US" altLang="zh-CN" sz="2665" b="1" dirty="0">
                <a:solidFill>
                  <a:srgbClr val="005DA2"/>
                </a:solidFill>
                <a:latin typeface="微软雅黑" panose="020B0503020204020204" pitchFamily="34" charset="-122"/>
                <a:ea typeface="微软雅黑" panose="020B0503020204020204" pitchFamily="34" charset="-122"/>
                <a:sym typeface="微软雅黑" panose="020B0503020204020204" pitchFamily="34" charset="-122"/>
              </a:rPr>
              <a:t>2024. 07.17</a:t>
            </a:r>
            <a:endParaRPr lang="zh-CN" altLang="en-US" sz="2665" b="1" dirty="0">
              <a:solidFill>
                <a:srgbClr val="005DA2"/>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2" name="图片 1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61442" y="1750685"/>
            <a:ext cx="2634009" cy="2505984"/>
          </a:xfrm>
          <a:prstGeom prst="rect">
            <a:avLst/>
          </a:prstGeom>
          <a:effectLst>
            <a:outerShdw blurRad="50800" dist="38100" dir="2700000" algn="tl" rotWithShape="0">
              <a:prstClr val="black">
                <a:alpha val="40000"/>
              </a:prstClr>
            </a:outerShdw>
            <a:reflection blurRad="6350" stA="52000" endA="300" endPos="35000" dir="5400000" sy="-100000" algn="bl" rotWithShape="0"/>
          </a:effectLst>
        </p:spPr>
      </p:pic>
    </p:spTree>
  </p:cSld>
  <p:clrMapOvr>
    <a:masterClrMapping/>
  </p:clrMapOvr>
  <p:transition spd="slow" advClick="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791" y="2444764"/>
            <a:ext cx="3858155" cy="2256807"/>
            <a:chOff x="-348240" y="1272812"/>
            <a:chExt cx="3067237" cy="1692605"/>
          </a:xfrm>
        </p:grpSpPr>
        <p:sp>
          <p:nvSpPr>
            <p:cNvPr id="52" name="平行四边形 51"/>
            <p:cNvSpPr/>
            <p:nvPr/>
          </p:nvSpPr>
          <p:spPr>
            <a:xfrm>
              <a:off x="-348240" y="1272812"/>
              <a:ext cx="3067237" cy="1692605"/>
            </a:xfrm>
            <a:prstGeom prst="parallelogram">
              <a:avLst>
                <a:gd name="adj" fmla="val 388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65"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 Placeholder 4"/>
            <p:cNvSpPr txBox="1"/>
            <p:nvPr/>
          </p:nvSpPr>
          <p:spPr>
            <a:xfrm>
              <a:off x="36932" y="1851760"/>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目录</a:t>
              </a:r>
              <a:endParaRPr kumimoji="0" lang="en-US" altLang="zh-CN"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Contents</a:t>
              </a:r>
              <a:endParaRPr kumimoji="0" lang="en-GB"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48"/>
          <p:cNvSpPr txBox="1"/>
          <p:nvPr/>
        </p:nvSpPr>
        <p:spPr>
          <a:xfrm>
            <a:off x="4905235" y="674987"/>
            <a:ext cx="6685889"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strike="noStrike" kern="1200" cap="none" spc="0" normalizeH="0" baseline="0" dirty="0">
                <a:solidFill>
                  <a:srgbClr val="005DA2"/>
                </a:solidFill>
                <a:sym typeface="微软雅黑" panose="020B0503020204020204" pitchFamily="34" charset="-122"/>
              </a:rPr>
              <a:t>增值税及附加税费申报（一般纳税人适用）介绍</a:t>
            </a:r>
            <a:endParaRPr kumimoji="0" lang="zh-CN" altLang="en-US" sz="2200" i="0" strike="noStrike" kern="1200" cap="none" spc="0" normalizeH="0" baseline="0" noProof="0" dirty="0">
              <a:ln>
                <a:noFill/>
              </a:ln>
              <a:solidFill>
                <a:srgbClr val="005DA2"/>
              </a:solidFill>
              <a:effectLst/>
              <a:uLnTx/>
              <a:uFillTx/>
              <a:sym typeface="微软雅黑" panose="020B0503020204020204" pitchFamily="34" charset="-122"/>
            </a:endParaRPr>
          </a:p>
        </p:txBody>
      </p:sp>
      <p:grpSp>
        <p:nvGrpSpPr>
          <p:cNvPr id="3" name="Group 139"/>
          <p:cNvGrpSpPr/>
          <p:nvPr/>
        </p:nvGrpSpPr>
        <p:grpSpPr>
          <a:xfrm>
            <a:off x="11282024" y="694514"/>
            <a:ext cx="479968" cy="478229"/>
            <a:chOff x="4530725" y="1808163"/>
            <a:chExt cx="438150" cy="436563"/>
          </a:xfrm>
          <a:solidFill>
            <a:srgbClr val="005DA2"/>
          </a:solidFill>
        </p:grpSpPr>
        <p:sp>
          <p:nvSpPr>
            <p:cNvPr id="4"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Oval 69"/>
            <p:cNvSpPr>
              <a:spLocks noChangeArrowheads="1"/>
            </p:cNvSpPr>
            <p:nvPr/>
          </p:nvSpPr>
          <p:spPr bwMode="auto">
            <a:xfrm>
              <a:off x="4714875" y="1993900"/>
              <a:ext cx="68263" cy="66675"/>
            </a:xfrm>
            <a:prstGeom prst="ellipse">
              <a:avLst/>
            </a:pr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0" name="TextBox 15"/>
          <p:cNvSpPr txBox="1"/>
          <p:nvPr/>
        </p:nvSpPr>
        <p:spPr>
          <a:xfrm>
            <a:off x="5975202" y="4450349"/>
            <a:ext cx="394660" cy="502445"/>
          </a:xfrm>
          <a:prstGeom prst="rect">
            <a:avLst/>
          </a:prstGeom>
          <a:noFill/>
        </p:spPr>
        <p:txBody>
          <a:bodyPr wrap="non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48"/>
          <p:cNvSpPr txBox="1"/>
          <p:nvPr/>
        </p:nvSpPr>
        <p:spPr>
          <a:xfrm>
            <a:off x="4961750" y="3219033"/>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a:sym typeface="+mn-ea"/>
              </a:rPr>
              <a:t>出口退(免)税备案</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36" name="TextBox 48"/>
          <p:cNvSpPr txBox="1"/>
          <p:nvPr/>
        </p:nvSpPr>
        <p:spPr>
          <a:xfrm>
            <a:off x="4916665" y="1528601"/>
            <a:ext cx="6927613"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增值税及附加税费申报（小规模纳税人）介绍</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37" name="TextBox 48"/>
          <p:cNvSpPr txBox="1"/>
          <p:nvPr/>
        </p:nvSpPr>
        <p:spPr>
          <a:xfrm>
            <a:off x="4961750" y="403962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免抵退申报</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42" name="TextBox 48"/>
          <p:cNvSpPr txBox="1"/>
          <p:nvPr/>
        </p:nvSpPr>
        <p:spPr>
          <a:xfrm>
            <a:off x="4916665" y="2386026"/>
            <a:ext cx="5639493"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增值税留抵退税</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51" name="椭圆 50"/>
          <p:cNvSpPr/>
          <p:nvPr/>
        </p:nvSpPr>
        <p:spPr>
          <a:xfrm>
            <a:off x="4224471" y="67498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5"/>
          <p:cNvSpPr txBox="1"/>
          <p:nvPr/>
        </p:nvSpPr>
        <p:spPr>
          <a:xfrm>
            <a:off x="4347380" y="70789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53"/>
          <p:cNvSpPr/>
          <p:nvPr/>
        </p:nvSpPr>
        <p:spPr>
          <a:xfrm>
            <a:off x="4239790" y="1514366"/>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5"/>
          <p:cNvSpPr txBox="1"/>
          <p:nvPr/>
        </p:nvSpPr>
        <p:spPr>
          <a:xfrm>
            <a:off x="4362699" y="1547271"/>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椭圆 55"/>
          <p:cNvSpPr/>
          <p:nvPr/>
        </p:nvSpPr>
        <p:spPr>
          <a:xfrm>
            <a:off x="4238503" y="2380468"/>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15"/>
          <p:cNvSpPr txBox="1"/>
          <p:nvPr/>
        </p:nvSpPr>
        <p:spPr>
          <a:xfrm>
            <a:off x="4361412" y="2413373"/>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椭圆 62"/>
          <p:cNvSpPr/>
          <p:nvPr/>
        </p:nvSpPr>
        <p:spPr>
          <a:xfrm>
            <a:off x="4242406" y="319307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15"/>
          <p:cNvSpPr txBox="1"/>
          <p:nvPr/>
        </p:nvSpPr>
        <p:spPr>
          <a:xfrm>
            <a:off x="4365315" y="322598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椭圆 66"/>
          <p:cNvSpPr/>
          <p:nvPr/>
        </p:nvSpPr>
        <p:spPr>
          <a:xfrm>
            <a:off x="4249516" y="4028349"/>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15"/>
          <p:cNvSpPr txBox="1"/>
          <p:nvPr/>
        </p:nvSpPr>
        <p:spPr>
          <a:xfrm>
            <a:off x="4372425" y="4039664"/>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椭圆 68"/>
          <p:cNvSpPr/>
          <p:nvPr/>
        </p:nvSpPr>
        <p:spPr>
          <a:xfrm>
            <a:off x="4238503" y="4867484"/>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5"/>
          <p:cNvSpPr txBox="1"/>
          <p:nvPr/>
        </p:nvSpPr>
        <p:spPr>
          <a:xfrm>
            <a:off x="4361412" y="4913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6</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48"/>
          <p:cNvSpPr txBox="1"/>
          <p:nvPr/>
        </p:nvSpPr>
        <p:spPr>
          <a:xfrm>
            <a:off x="4961750" y="487274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退税审核进度查询</a:t>
            </a:r>
            <a:endParaRPr lang="zh-CN" altLang="en-US" sz="2200" dirty="0">
              <a:solidFill>
                <a:schemeClr val="tx1">
                  <a:lumMod val="75000"/>
                  <a:lumOff val="25000"/>
                </a:schemeClr>
              </a:solidFill>
              <a:sym typeface="微软雅黑" panose="020B0503020204020204" pitchFamily="34" charset="-122"/>
            </a:endParaRPr>
          </a:p>
        </p:txBody>
      </p:sp>
      <p:sp>
        <p:nvSpPr>
          <p:cNvPr id="13" name="TextBox 48"/>
          <p:cNvSpPr txBox="1"/>
          <p:nvPr/>
        </p:nvSpPr>
        <p:spPr>
          <a:xfrm>
            <a:off x="4961750" y="570332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lang="zh-CN" altLang="en-US" sz="2200" dirty="0">
              <a:solidFill>
                <a:schemeClr val="tx1">
                  <a:lumMod val="75000"/>
                  <a:lumOff val="25000"/>
                </a:schemeClr>
              </a:solidFill>
              <a:sym typeface="微软雅黑" panose="020B0503020204020204" pitchFamily="34" charset="-122"/>
            </a:endParaRPr>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nodeType="withEffect">
                                  <p:stCondLst>
                                    <p:cond delay="0"/>
                                  </p:stCondLst>
                                  <p:childTnLst>
                                    <p:animRot by="21600000">
                                      <p:cBhvr>
                                        <p:cTn id="9" dur="3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 166"/>
          <p:cNvSpPr/>
          <p:nvPr/>
        </p:nvSpPr>
        <p:spPr>
          <a:xfrm>
            <a:off x="917004" y="1244106"/>
            <a:ext cx="10357997" cy="4714633"/>
          </a:xfrm>
          <a:prstGeom prst="rect">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9" rIns="121917" bIns="60959" anchor="ctr">
            <a:scene3d>
              <a:camera prst="orthographicFront"/>
              <a:lightRig rig="threePt" dir="t"/>
            </a:scene3d>
            <a:sp3d>
              <a:contourClr>
                <a:srgbClr val="FFFFFF"/>
              </a:contourClr>
            </a:sp3d>
          </a:bodyPr>
          <a:lstStyle/>
          <a:p>
            <a:pPr algn="ctr" defTabSz="914400">
              <a:defRPr/>
            </a:pPr>
            <a:r>
              <a:rPr lang="en-US" altLang="zh-CN" sz="1900" b="1" dirty="0">
                <a:solidFill>
                  <a:prstClr val="black">
                    <a:lumMod val="75000"/>
                    <a:lumOff val="25000"/>
                  </a:prstClr>
                </a:solidFill>
                <a:latin typeface="微软雅黑" panose="020B0503020204020204" pitchFamily="34" charset="-122"/>
                <a:ea typeface="微软雅黑" panose="020B0503020204020204" pitchFamily="34" charset="-122"/>
                <a:sym typeface="+mn-ea"/>
              </a:rPr>
              <a:t>       </a:t>
            </a:r>
            <a:endParaRPr lang="zh-CN" altLang="en-US" sz="1900" b="1" dirty="0">
              <a:solidFill>
                <a:prstClr val="black">
                  <a:lumMod val="75000"/>
                  <a:lumOff val="25000"/>
                </a:prstClr>
              </a:solidFill>
              <a:latin typeface="微软雅黑" panose="020B0503020204020204" pitchFamily="34" charset="-122"/>
              <a:ea typeface="微软雅黑" panose="020B0503020204020204" pitchFamily="34" charset="-122"/>
              <a:sym typeface="+mn-ea"/>
            </a:endParaRPr>
          </a:p>
        </p:txBody>
      </p:sp>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、场景概述</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5" name="文本框 4"/>
          <p:cNvSpPr txBox="1"/>
          <p:nvPr/>
        </p:nvSpPr>
        <p:spPr>
          <a:xfrm>
            <a:off x="4898390" y="1475105"/>
            <a:ext cx="6160770" cy="5262245"/>
          </a:xfrm>
          <a:prstGeom prst="rect">
            <a:avLst/>
          </a:prstGeom>
          <a:noFill/>
        </p:spPr>
        <p:txBody>
          <a:bodyPr wrap="square">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      </a:t>
            </a:r>
            <a:r>
              <a:rPr sz="1600" dirty="0">
                <a:latin typeface="微软雅黑" panose="020B0503020204020204" pitchFamily="34" charset="-122"/>
                <a:ea typeface="微软雅黑" panose="020B0503020204020204" pitchFamily="34" charset="-122"/>
              </a:rPr>
              <a:t>识别纳税人身份信息、行业类型、办税习惯等特征，将企业按照办税需求分为“业务简单”、“相对复杂”</a:t>
            </a:r>
            <a:r>
              <a:rPr lang="zh-CN" sz="1600" dirty="0">
                <a:latin typeface="微软雅黑" panose="020B0503020204020204" pitchFamily="34" charset="-122"/>
                <a:ea typeface="微软雅黑" panose="020B0503020204020204" pitchFamily="34" charset="-122"/>
              </a:rPr>
              <a:t>、</a:t>
            </a:r>
            <a:r>
              <a:rPr sz="1600" dirty="0">
                <a:latin typeface="微软雅黑" panose="020B0503020204020204" pitchFamily="34" charset="-122"/>
                <a:ea typeface="微软雅黑" panose="020B0503020204020204" pitchFamily="34" charset="-122"/>
              </a:rPr>
              <a:t>“非常复杂”三类群体，并打上对应数据标签，有针对性的提供差异化申报服务。</a:t>
            </a:r>
            <a:endParaRPr sz="1600" dirty="0">
              <a:latin typeface="微软雅黑" panose="020B0503020204020204" pitchFamily="34" charset="-122"/>
              <a:ea typeface="微软雅黑" panose="020B0503020204020204" pitchFamily="34" charset="-122"/>
            </a:endParaRPr>
          </a:p>
          <a:p>
            <a:pPr>
              <a:lnSpc>
                <a:spcPct val="150000"/>
              </a:lnSpc>
            </a:pPr>
            <a:r>
              <a:rPr sz="1600" dirty="0">
                <a:latin typeface="微软雅黑" panose="020B0503020204020204" pitchFamily="34" charset="-122"/>
                <a:ea typeface="微软雅黑" panose="020B0503020204020204" pitchFamily="34" charset="-122"/>
              </a:rPr>
              <a:t>       第一类：“业务简单”标签的纳税人，</a:t>
            </a:r>
            <a:r>
              <a:rPr lang="zh-CN" sz="1600" dirty="0">
                <a:latin typeface="微软雅黑" panose="020B0503020204020204" pitchFamily="34" charset="-122"/>
                <a:ea typeface="微软雅黑" panose="020B0503020204020204" pitchFamily="34" charset="-122"/>
                <a:sym typeface="+mn-ea"/>
              </a:rPr>
              <a:t>比如</a:t>
            </a:r>
            <a:r>
              <a:rPr lang="zh-CN" sz="1600" dirty="0">
                <a:latin typeface="微软雅黑" panose="020B0503020204020204" pitchFamily="34" charset="-122"/>
                <a:ea typeface="微软雅黑" panose="020B0503020204020204" pitchFamily="34" charset="-122"/>
              </a:rPr>
              <a:t>非即征即退企业、非总分机构企业等，</a:t>
            </a:r>
            <a:r>
              <a:rPr sz="1600" dirty="0">
                <a:latin typeface="微软雅黑" panose="020B0503020204020204" pitchFamily="34" charset="-122"/>
                <a:ea typeface="微软雅黑" panose="020B0503020204020204" pitchFamily="34" charset="-122"/>
              </a:rPr>
              <a:t>适</a:t>
            </a:r>
            <a:r>
              <a:rPr lang="zh-CN" sz="1600" dirty="0">
                <a:latin typeface="微软雅黑" panose="020B0503020204020204" pitchFamily="34" charset="-122"/>
                <a:ea typeface="微软雅黑" panose="020B0503020204020204" pitchFamily="34" charset="-122"/>
              </a:rPr>
              <a:t>用</a:t>
            </a:r>
            <a:r>
              <a:rPr sz="1600" b="1" dirty="0">
                <a:solidFill>
                  <a:srgbClr val="0070C0"/>
                </a:solidFill>
                <a:latin typeface="微软雅黑" panose="020B0503020204020204" pitchFamily="34" charset="-122"/>
                <a:ea typeface="微软雅黑" panose="020B0503020204020204" pitchFamily="34" charset="-122"/>
              </a:rPr>
              <a:t>确认式申报</a:t>
            </a:r>
            <a:r>
              <a:rPr sz="1600" dirty="0">
                <a:latin typeface="微软雅黑" panose="020B0503020204020204" pitchFamily="34" charset="-122"/>
                <a:ea typeface="微软雅黑" panose="020B0503020204020204" pitchFamily="34" charset="-122"/>
              </a:rPr>
              <a:t>。纳税人确认关键数据，一键提交即可完成申报。</a:t>
            </a:r>
            <a:endParaRPr sz="1600" dirty="0">
              <a:latin typeface="微软雅黑" panose="020B0503020204020204" pitchFamily="34" charset="-122"/>
              <a:ea typeface="微软雅黑" panose="020B0503020204020204" pitchFamily="34" charset="-122"/>
            </a:endParaRPr>
          </a:p>
          <a:p>
            <a:pPr>
              <a:lnSpc>
                <a:spcPct val="150000"/>
              </a:lnSpc>
            </a:pPr>
            <a:r>
              <a:rPr sz="1600" dirty="0">
                <a:latin typeface="微软雅黑" panose="020B0503020204020204" pitchFamily="34" charset="-122"/>
                <a:ea typeface="微软雅黑" panose="020B0503020204020204" pitchFamily="34" charset="-122"/>
              </a:rPr>
              <a:t>    </a:t>
            </a:r>
            <a:r>
              <a:rPr lang="en-US" sz="1600" dirty="0">
                <a:latin typeface="微软雅黑" panose="020B0503020204020204" pitchFamily="34" charset="-122"/>
                <a:ea typeface="微软雅黑" panose="020B0503020204020204" pitchFamily="34" charset="-122"/>
              </a:rPr>
              <a:t> </a:t>
            </a:r>
            <a:r>
              <a:rPr sz="1600" dirty="0">
                <a:latin typeface="微软雅黑" panose="020B0503020204020204" pitchFamily="34" charset="-122"/>
                <a:ea typeface="微软雅黑" panose="020B0503020204020204" pitchFamily="34" charset="-122"/>
              </a:rPr>
              <a:t>  第二类：“相对复杂”标签的纳税人，</a:t>
            </a:r>
            <a:r>
              <a:rPr lang="zh-CN" sz="1600" dirty="0">
                <a:latin typeface="微软雅黑" panose="020B0503020204020204" pitchFamily="34" charset="-122"/>
                <a:ea typeface="微软雅黑" panose="020B0503020204020204" pitchFamily="34" charset="-122"/>
              </a:rPr>
              <a:t>比如</a:t>
            </a:r>
            <a:r>
              <a:rPr sz="1600" dirty="0">
                <a:latin typeface="微软雅黑" panose="020B0503020204020204" pitchFamily="34" charset="-122"/>
                <a:ea typeface="微软雅黑" panose="020B0503020204020204" pitchFamily="34" charset="-122"/>
              </a:rPr>
              <a:t>存在进项税额转出额的企业</a:t>
            </a:r>
            <a:r>
              <a:rPr lang="zh-CN" sz="1600" dirty="0">
                <a:latin typeface="微软雅黑" panose="020B0503020204020204" pitchFamily="34" charset="-122"/>
                <a:ea typeface="微软雅黑" panose="020B0503020204020204" pitchFamily="34" charset="-122"/>
              </a:rPr>
              <a:t>、增值税加计抵减企业等，</a:t>
            </a:r>
            <a:r>
              <a:rPr sz="1600" dirty="0">
                <a:latin typeface="微软雅黑" panose="020B0503020204020204" pitchFamily="34" charset="-122"/>
                <a:ea typeface="微软雅黑" panose="020B0503020204020204" pitchFamily="34" charset="-122"/>
              </a:rPr>
              <a:t>适</a:t>
            </a:r>
            <a:r>
              <a:rPr lang="zh-CN" sz="1600" dirty="0">
                <a:latin typeface="微软雅黑" panose="020B0503020204020204" pitchFamily="34" charset="-122"/>
                <a:ea typeface="微软雅黑" panose="020B0503020204020204" pitchFamily="34" charset="-122"/>
                <a:sym typeface="+mn-ea"/>
              </a:rPr>
              <a:t>用</a:t>
            </a:r>
            <a:r>
              <a:rPr sz="1600" b="1" dirty="0">
                <a:solidFill>
                  <a:srgbClr val="0070C0"/>
                </a:solidFill>
                <a:latin typeface="微软雅黑" panose="020B0503020204020204" pitchFamily="34" charset="-122"/>
                <a:ea typeface="微软雅黑" panose="020B0503020204020204" pitchFamily="34" charset="-122"/>
              </a:rPr>
              <a:t>补录式申报</a:t>
            </a:r>
            <a:r>
              <a:rPr sz="1600" dirty="0">
                <a:latin typeface="微软雅黑" panose="020B0503020204020204" pitchFamily="34" charset="-122"/>
                <a:ea typeface="微软雅黑" panose="020B0503020204020204" pitchFamily="34" charset="-122"/>
              </a:rPr>
              <a:t>。纳税人仅需补充填报少量数据，即可确认提交完成申报。</a:t>
            </a:r>
            <a:endParaRPr sz="1600" dirty="0">
              <a:latin typeface="微软雅黑" panose="020B0503020204020204" pitchFamily="34" charset="-122"/>
              <a:ea typeface="微软雅黑" panose="020B0503020204020204" pitchFamily="34" charset="-122"/>
            </a:endParaRPr>
          </a:p>
          <a:p>
            <a:pPr>
              <a:lnSpc>
                <a:spcPct val="150000"/>
              </a:lnSpc>
            </a:pPr>
            <a:r>
              <a:rPr sz="1600" dirty="0">
                <a:latin typeface="微软雅黑" panose="020B0503020204020204" pitchFamily="34" charset="-122"/>
                <a:ea typeface="微软雅黑" panose="020B0503020204020204" pitchFamily="34" charset="-122"/>
              </a:rPr>
              <a:t>   </a:t>
            </a:r>
            <a:r>
              <a:rPr lang="en-US" sz="1600" dirty="0">
                <a:latin typeface="微软雅黑" panose="020B0503020204020204" pitchFamily="34" charset="-122"/>
                <a:ea typeface="微软雅黑" panose="020B0503020204020204" pitchFamily="34" charset="-122"/>
              </a:rPr>
              <a:t> </a:t>
            </a:r>
            <a:r>
              <a:rPr sz="1600" dirty="0">
                <a:latin typeface="微软雅黑" panose="020B0503020204020204" pitchFamily="34" charset="-122"/>
                <a:ea typeface="微软雅黑" panose="020B0503020204020204" pitchFamily="34" charset="-122"/>
              </a:rPr>
              <a:t>   第三类：“非常复杂”标签的纳税人，</a:t>
            </a:r>
            <a:r>
              <a:rPr lang="zh-CN" sz="1600" dirty="0">
                <a:latin typeface="微软雅黑" panose="020B0503020204020204" pitchFamily="34" charset="-122"/>
                <a:ea typeface="微软雅黑" panose="020B0503020204020204" pitchFamily="34" charset="-122"/>
                <a:sym typeface="+mn-ea"/>
              </a:rPr>
              <a:t>比如</a:t>
            </a:r>
            <a:r>
              <a:rPr lang="zh-CN" sz="1600" dirty="0">
                <a:latin typeface="微软雅黑" panose="020B0503020204020204" pitchFamily="34" charset="-122"/>
                <a:ea typeface="微软雅黑" panose="020B0503020204020204" pitchFamily="34" charset="-122"/>
              </a:rPr>
              <a:t>出口企业、农产品核定扣除试点企业、成品油企业等，</a:t>
            </a:r>
            <a:r>
              <a:rPr sz="1600" dirty="0">
                <a:latin typeface="微软雅黑" panose="020B0503020204020204" pitchFamily="34" charset="-122"/>
                <a:ea typeface="微软雅黑" panose="020B0503020204020204" pitchFamily="34" charset="-122"/>
              </a:rPr>
              <a:t>适</a:t>
            </a:r>
            <a:r>
              <a:rPr lang="zh-CN" sz="1600" dirty="0">
                <a:latin typeface="微软雅黑" panose="020B0503020204020204" pitchFamily="34" charset="-122"/>
                <a:ea typeface="微软雅黑" panose="020B0503020204020204" pitchFamily="34" charset="-122"/>
                <a:sym typeface="+mn-ea"/>
              </a:rPr>
              <a:t>用</a:t>
            </a:r>
            <a:r>
              <a:rPr sz="1600" b="1" dirty="0">
                <a:solidFill>
                  <a:srgbClr val="0070C0"/>
                </a:solidFill>
                <a:latin typeface="微软雅黑" panose="020B0503020204020204" pitchFamily="34" charset="-122"/>
                <a:ea typeface="微软雅黑" panose="020B0503020204020204" pitchFamily="34" charset="-122"/>
              </a:rPr>
              <a:t>填表式申报</a:t>
            </a:r>
            <a:r>
              <a:rPr sz="1600" dirty="0">
                <a:latin typeface="微软雅黑" panose="020B0503020204020204" pitchFamily="34" charset="-122"/>
                <a:ea typeface="微软雅黑" panose="020B0503020204020204" pitchFamily="34" charset="-122"/>
              </a:rPr>
              <a:t>。为纳税人提供 数据预填服务，累计预填数据432项，关键数据高亮显示</a:t>
            </a:r>
            <a:r>
              <a:rPr lang="zh-CN" sz="1600" dirty="0">
                <a:latin typeface="微软雅黑" panose="020B0503020204020204" pitchFamily="34" charset="-122"/>
                <a:ea typeface="微软雅黑" panose="020B0503020204020204" pitchFamily="34" charset="-122"/>
              </a:rPr>
              <a:t>。</a:t>
            </a:r>
            <a:endParaRPr sz="1600" dirty="0">
              <a:latin typeface="微软雅黑" panose="020B0503020204020204" pitchFamily="34" charset="-122"/>
              <a:ea typeface="微软雅黑" panose="020B0503020204020204" pitchFamily="34" charset="-122"/>
            </a:endParaRPr>
          </a:p>
          <a:p>
            <a:pPr>
              <a:lnSpc>
                <a:spcPct val="150000"/>
              </a:lnSpc>
            </a:pPr>
            <a:endParaRPr lang="en-US" altLang="zh-CN" sz="1600" dirty="0">
              <a:latin typeface="微软雅黑" panose="020B0503020204020204" pitchFamily="34" charset="-122"/>
              <a:ea typeface="微软雅黑" panose="020B0503020204020204" pitchFamily="34" charset="-122"/>
            </a:endParaRPr>
          </a:p>
          <a:p>
            <a:pPr>
              <a:lnSpc>
                <a:spcPct val="150000"/>
              </a:lnSpc>
            </a:pPr>
            <a:endParaRPr lang="en-US" altLang="zh-CN" sz="1600" dirty="0">
              <a:latin typeface="微软雅黑" panose="020B0503020204020204" pitchFamily="34" charset="-122"/>
              <a:ea typeface="微软雅黑" panose="020B0503020204020204" pitchFamily="34" charset="-122"/>
            </a:endParaRPr>
          </a:p>
        </p:txBody>
      </p:sp>
      <p:sp>
        <p:nvSpPr>
          <p:cNvPr id="9" name=" 166"/>
          <p:cNvSpPr/>
          <p:nvPr/>
        </p:nvSpPr>
        <p:spPr>
          <a:xfrm>
            <a:off x="3120390" y="995680"/>
            <a:ext cx="6136640" cy="5384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9" rIns="121917" bIns="60959" anchor="ctr">
            <a:scene3d>
              <a:camera prst="orthographicFront"/>
              <a:lightRig rig="threePt" dir="t"/>
            </a:scene3d>
            <a:sp3d>
              <a:contourClr>
                <a:srgbClr val="FFFFFF"/>
              </a:contourClr>
            </a:sp3d>
          </a:bodyPr>
          <a:lstStyle/>
          <a:p>
            <a:pPr algn="ctr" defTabSz="914400">
              <a:defRPr/>
            </a:pPr>
            <a:r>
              <a:rPr lang="zh-CN" altLang="en-US" sz="2000" b="1" dirty="0">
                <a:solidFill>
                  <a:srgbClr val="FFFFFF"/>
                </a:solidFill>
                <a:latin typeface="微软雅黑" panose="020B0503020204020204" pitchFamily="34" charset="-122"/>
                <a:ea typeface="微软雅黑" panose="020B0503020204020204" pitchFamily="34" charset="-122"/>
              </a:rPr>
              <a:t>增值税及附加税费申报（一般纳税人适用）场景说明</a:t>
            </a:r>
            <a:endParaRPr lang="zh-CN" altLang="en-US" sz="2000" b="1" dirty="0">
              <a:solidFill>
                <a:srgbClr val="FFFFFF"/>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a:off x="1085640" y="1931637"/>
            <a:ext cx="3725361" cy="352516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、功能路径</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 Placeholder 8"/>
          <p:cNvSpPr txBox="1"/>
          <p:nvPr>
            <p:custDataLst>
              <p:tags r:id="rId1"/>
            </p:custDataLst>
          </p:nvPr>
        </p:nvSpPr>
        <p:spPr>
          <a:xfrm>
            <a:off x="680720" y="1053465"/>
            <a:ext cx="3321050" cy="146558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effectLst/>
                <a:latin typeface="+mj-ea"/>
                <a:ea typeface="+mj-ea"/>
                <a:cs typeface="华文仿宋" panose="02010600040101010101" pitchFamily="2" charset="-122"/>
              </a:rPr>
              <a:t>通过</a:t>
            </a:r>
            <a:r>
              <a:rPr lang="zh-CN" altLang="zh-CN" sz="1600" kern="100" dirty="0">
                <a:effectLst/>
                <a:latin typeface="+mj-ea"/>
                <a:ea typeface="+mj-ea"/>
                <a:cs typeface="华文仿宋" panose="02010600040101010101" pitchFamily="2" charset="-122"/>
              </a:rPr>
              <a:t>【我要办税】</a:t>
            </a:r>
            <a:r>
              <a:rPr lang="en-US" altLang="zh-CN" sz="1600" kern="100" dirty="0">
                <a:effectLst/>
                <a:latin typeface="+mj-ea"/>
                <a:ea typeface="+mj-ea"/>
                <a:cs typeface="华文仿宋" panose="02010600040101010101" pitchFamily="2" charset="-122"/>
              </a:rPr>
              <a:t>-</a:t>
            </a:r>
            <a:r>
              <a:rPr lang="zh-CN" altLang="zh-CN" sz="1600" kern="100" dirty="0">
                <a:effectLst/>
                <a:latin typeface="+mj-ea"/>
                <a:ea typeface="+mj-ea"/>
                <a:cs typeface="华文仿宋" panose="02010600040101010101" pitchFamily="2" charset="-122"/>
              </a:rPr>
              <a:t>【税费申报及缴纳】</a:t>
            </a:r>
            <a:r>
              <a:rPr lang="en-US" altLang="zh-CN" sz="1600" kern="100" dirty="0">
                <a:effectLst/>
                <a:latin typeface="+mj-ea"/>
                <a:ea typeface="+mj-ea"/>
                <a:cs typeface="华文仿宋" panose="02010600040101010101" pitchFamily="2" charset="-122"/>
              </a:rPr>
              <a:t>-</a:t>
            </a:r>
            <a:r>
              <a:rPr lang="zh-CN" altLang="zh-CN" sz="1600" kern="100" dirty="0">
                <a:effectLst/>
                <a:latin typeface="+mj-ea"/>
                <a:ea typeface="+mj-ea"/>
                <a:cs typeface="华文仿宋" panose="02010600040101010101" pitchFamily="2" charset="-122"/>
              </a:rPr>
              <a:t>【</a:t>
            </a:r>
            <a:r>
              <a:rPr lang="zh-CN" altLang="zh-CN" sz="1600" kern="100" dirty="0">
                <a:solidFill>
                  <a:srgbClr val="000000"/>
                </a:solidFill>
                <a:effectLst/>
                <a:latin typeface="+mj-ea"/>
                <a:ea typeface="+mj-ea"/>
                <a:cs typeface="华文仿宋" panose="02010600040101010101" pitchFamily="2" charset="-122"/>
              </a:rPr>
              <a:t>增值税及附加税费申报（一般纳税人适用）】</a:t>
            </a:r>
            <a:r>
              <a:rPr lang="zh-CN" altLang="zh-CN" sz="1600" dirty="0">
                <a:effectLst/>
                <a:latin typeface="+mj-ea"/>
                <a:ea typeface="+mj-ea"/>
              </a:rPr>
              <a:t> </a:t>
            </a:r>
            <a:r>
              <a:rPr lang="zh-CN" altLang="en-US" sz="1600" dirty="0">
                <a:effectLst/>
                <a:latin typeface="+mj-ea"/>
                <a:ea typeface="+mj-ea"/>
              </a:rPr>
              <a:t>进入办税功能。</a:t>
            </a:r>
            <a:endParaRPr lang="zh-CN" altLang="en-US" sz="1600" dirty="0">
              <a:latin typeface="+mj-ea"/>
              <a:ea typeface="+mj-ea"/>
              <a:sym typeface="微软雅黑" panose="020B0503020204020204" pitchFamily="34" charset="-122"/>
            </a:endParaRPr>
          </a:p>
        </p:txBody>
      </p:sp>
      <p:sp>
        <p:nvSpPr>
          <p:cNvPr id="15" name="Text Placeholder 8"/>
          <p:cNvSpPr txBox="1"/>
          <p:nvPr>
            <p:custDataLst>
              <p:tags r:id="rId2"/>
            </p:custDataLst>
          </p:nvPr>
        </p:nvSpPr>
        <p:spPr>
          <a:xfrm>
            <a:off x="628650" y="2528214"/>
            <a:ext cx="3355808" cy="1171382"/>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solidFill>
                  <a:srgbClr val="000000"/>
                </a:solidFill>
                <a:effectLst/>
                <a:latin typeface="+mj-ea"/>
                <a:ea typeface="+mj-ea"/>
                <a:cs typeface="华文仿宋" panose="02010600040101010101" pitchFamily="2" charset="-122"/>
              </a:rPr>
              <a:t>通过首页搜索栏输入关键字查找出的“增值税及附加税费申报（一般纳税人适用）”</a:t>
            </a:r>
            <a:r>
              <a:rPr lang="zh-CN" altLang="zh-CN" sz="1600" dirty="0">
                <a:effectLst/>
                <a:latin typeface="+mj-ea"/>
                <a:ea typeface="+mj-ea"/>
              </a:rPr>
              <a:t> </a:t>
            </a:r>
            <a:r>
              <a:rPr lang="zh-CN" altLang="en-US" sz="1600" dirty="0">
                <a:effectLst/>
                <a:latin typeface="+mj-ea"/>
                <a:ea typeface="+mj-ea"/>
              </a:rPr>
              <a:t>进入办税功能。</a:t>
            </a:r>
            <a:endParaRPr lang="zh-CN" altLang="en-US" sz="1600" dirty="0">
              <a:latin typeface="+mj-ea"/>
              <a:ea typeface="+mj-ea"/>
              <a:sym typeface="微软雅黑" panose="020B0503020204020204" pitchFamily="34" charset="-122"/>
            </a:endParaRPr>
          </a:p>
        </p:txBody>
      </p:sp>
      <p:sp>
        <p:nvSpPr>
          <p:cNvPr id="16" name="椭圆 15"/>
          <p:cNvSpPr/>
          <p:nvPr/>
        </p:nvSpPr>
        <p:spPr>
          <a:xfrm>
            <a:off x="429103" y="2685768"/>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3"/>
          <a:stretch>
            <a:fillRect/>
          </a:stretch>
        </p:blipFill>
        <p:spPr>
          <a:xfrm>
            <a:off x="4150995" y="962660"/>
            <a:ext cx="7563485" cy="1371600"/>
          </a:xfrm>
          <a:prstGeom prst="rect">
            <a:avLst/>
          </a:prstGeom>
        </p:spPr>
      </p:pic>
      <p:sp>
        <p:nvSpPr>
          <p:cNvPr id="6" name="Text Placeholder 8"/>
          <p:cNvSpPr txBox="1"/>
          <p:nvPr>
            <p:custDataLst>
              <p:tags r:id="rId4"/>
            </p:custDataLst>
          </p:nvPr>
        </p:nvSpPr>
        <p:spPr>
          <a:xfrm>
            <a:off x="661129" y="3872318"/>
            <a:ext cx="3248479" cy="80408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solidFill>
                  <a:srgbClr val="000000"/>
                </a:solidFill>
                <a:effectLst/>
                <a:latin typeface="+mj-ea"/>
                <a:ea typeface="+mj-ea"/>
                <a:cs typeface="华文仿宋" panose="02010600040101010101" pitchFamily="2" charset="-122"/>
              </a:rPr>
              <a:t>通过</a:t>
            </a:r>
            <a:r>
              <a:rPr lang="zh-CN" altLang="zh-CN" sz="1600" kern="100" dirty="0">
                <a:solidFill>
                  <a:srgbClr val="000000"/>
                </a:solidFill>
                <a:effectLst/>
                <a:latin typeface="+mj-ea"/>
                <a:ea typeface="+mj-ea"/>
                <a:cs typeface="华文仿宋" panose="02010600040101010101" pitchFamily="2" charset="-122"/>
              </a:rPr>
              <a:t>本期应申报</a:t>
            </a:r>
            <a:r>
              <a:rPr lang="zh-CN" altLang="zh-CN" sz="1600" kern="100" dirty="0">
                <a:solidFill>
                  <a:srgbClr val="000000"/>
                </a:solidFill>
                <a:effectLst/>
                <a:latin typeface="+mj-lt"/>
                <a:ea typeface="华文仿宋" panose="02010600040101010101" pitchFamily="2" charset="-122"/>
                <a:cs typeface="华文仿宋" panose="02010600040101010101" pitchFamily="2" charset="-122"/>
              </a:rPr>
              <a:t>提醒</a:t>
            </a:r>
            <a:r>
              <a:rPr lang="zh-CN" altLang="en-US" sz="1600" dirty="0">
                <a:effectLst/>
                <a:latin typeface="+mj-lt"/>
                <a:ea typeface="+mj-ea"/>
              </a:rPr>
              <a:t>进入办税功能。</a:t>
            </a:r>
            <a:endParaRPr lang="zh-CN" altLang="en-US" sz="1600" dirty="0">
              <a:latin typeface="+mj-lt"/>
              <a:ea typeface="+mj-ea"/>
              <a:sym typeface="微软雅黑" panose="020B0503020204020204" pitchFamily="34" charset="-122"/>
            </a:endParaRPr>
          </a:p>
        </p:txBody>
      </p:sp>
      <p:sp>
        <p:nvSpPr>
          <p:cNvPr id="7" name="椭圆 6"/>
          <p:cNvSpPr/>
          <p:nvPr/>
        </p:nvSpPr>
        <p:spPr>
          <a:xfrm>
            <a:off x="435795" y="4060801"/>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8" name="Text Placeholder 8"/>
          <p:cNvSpPr txBox="1"/>
          <p:nvPr>
            <p:custDataLst>
              <p:tags r:id="rId5"/>
            </p:custDataLst>
          </p:nvPr>
        </p:nvSpPr>
        <p:spPr>
          <a:xfrm>
            <a:off x="628015" y="4571365"/>
            <a:ext cx="3408680" cy="10890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solidFill>
                  <a:srgbClr val="000000"/>
                </a:solidFill>
                <a:effectLst/>
                <a:latin typeface="+mj-ea"/>
                <a:ea typeface="+mj-ea"/>
                <a:cs typeface="华文仿宋" panose="02010600040101010101" pitchFamily="2" charset="-122"/>
              </a:rPr>
              <a:t>通过首页热门栏次，选择“增值税及附加税费申报（一般纳税人适用）”进入</a:t>
            </a:r>
            <a:r>
              <a:rPr lang="zh-CN" altLang="zh-CN" sz="1600" dirty="0">
                <a:effectLst/>
                <a:latin typeface="+mj-ea"/>
                <a:ea typeface="+mj-ea"/>
              </a:rPr>
              <a:t> </a:t>
            </a:r>
            <a:r>
              <a:rPr lang="zh-CN" altLang="en-US" sz="1600" dirty="0">
                <a:effectLst/>
                <a:latin typeface="+mj-ea"/>
                <a:ea typeface="+mj-ea"/>
              </a:rPr>
              <a:t>办税功能。</a:t>
            </a:r>
            <a:endParaRPr lang="zh-CN" altLang="en-US" sz="1600" dirty="0">
              <a:latin typeface="+mj-ea"/>
              <a:ea typeface="+mj-ea"/>
              <a:sym typeface="微软雅黑" panose="020B0503020204020204" pitchFamily="34" charset="-122"/>
            </a:endParaRPr>
          </a:p>
        </p:txBody>
      </p:sp>
      <p:sp>
        <p:nvSpPr>
          <p:cNvPr id="13" name="椭圆 12"/>
          <p:cNvSpPr/>
          <p:nvPr/>
        </p:nvSpPr>
        <p:spPr>
          <a:xfrm>
            <a:off x="431864" y="473355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429103" y="1232870"/>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6"/>
          <a:stretch>
            <a:fillRect/>
          </a:stretch>
        </p:blipFill>
        <p:spPr>
          <a:xfrm>
            <a:off x="4035883" y="2562847"/>
            <a:ext cx="7772400" cy="3822071"/>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确认式申报（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文本框 8"/>
          <p:cNvSpPr txBox="1"/>
          <p:nvPr>
            <p:custDataLst>
              <p:tags r:id="rId1"/>
            </p:custDataLst>
          </p:nvPr>
        </p:nvSpPr>
        <p:spPr>
          <a:xfrm>
            <a:off x="514350" y="1101725"/>
            <a:ext cx="2048510" cy="2556510"/>
          </a:xfrm>
          <a:prstGeom prst="rect">
            <a:avLst/>
          </a:prstGeom>
          <a:noFill/>
        </p:spPr>
        <p:txBody>
          <a:bodyPr wrap="square" rtlCol="0">
            <a:noAutofit/>
          </a:bodyPr>
          <a:lstStyle/>
          <a:p>
            <a:endParaRPr lang="zh-CN" altLang="en-US" dirty="0"/>
          </a:p>
        </p:txBody>
      </p:sp>
      <p:grpSp>
        <p:nvGrpSpPr>
          <p:cNvPr id="10" name="组合 9"/>
          <p:cNvGrpSpPr/>
          <p:nvPr/>
        </p:nvGrpSpPr>
        <p:grpSpPr>
          <a:xfrm>
            <a:off x="466090" y="1056640"/>
            <a:ext cx="3037205" cy="847725"/>
            <a:chOff x="1178" y="2519"/>
            <a:chExt cx="4783" cy="1335"/>
          </a:xfrm>
        </p:grpSpPr>
        <p:sp>
          <p:nvSpPr>
            <p:cNvPr id="11" name="Text Placeholder 8"/>
            <p:cNvSpPr txBox="1"/>
            <p:nvPr>
              <p:custDataLst>
                <p:tags r:id="rId2"/>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命中业务简单标签的纳税人，系统自动推荐确认式申报。</a:t>
              </a:r>
              <a:endParaRPr lang="zh-CN" altLang="en-US" sz="1600" dirty="0">
                <a:latin typeface="+mj-ea"/>
                <a:ea typeface="+mj-ea"/>
                <a:sym typeface="微软雅黑" panose="020B0503020204020204" pitchFamily="34" charset="-122"/>
              </a:endParaRPr>
            </a:p>
          </p:txBody>
        </p:sp>
        <p:sp>
          <p:nvSpPr>
            <p:cNvPr id="12" name="椭圆 11"/>
            <p:cNvSpPr/>
            <p:nvPr/>
          </p:nvSpPr>
          <p:spPr>
            <a:xfrm>
              <a:off x="1178"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sp>
        <p:nvSpPr>
          <p:cNvPr id="15" name="Text Placeholder 8"/>
          <p:cNvSpPr txBox="1"/>
          <p:nvPr>
            <p:custDataLst>
              <p:tags r:id="rId3"/>
            </p:custDataLst>
          </p:nvPr>
        </p:nvSpPr>
        <p:spPr>
          <a:xfrm>
            <a:off x="737235" y="2025650"/>
            <a:ext cx="2856230" cy="110109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税款信息</a:t>
            </a:r>
            <a:r>
              <a:rPr lang="zh-CN" altLang="en-US" sz="1600" dirty="0">
                <a:latin typeface="+mj-ea"/>
                <a:ea typeface="+mj-ea"/>
                <a:sym typeface="+mn-ea"/>
              </a:rPr>
              <a:t>：页面上方，位置显著，一眼就能看出各个税种的税款是多少</a:t>
            </a:r>
            <a:endParaRPr lang="en-US" altLang="zh-CN" sz="1600" dirty="0">
              <a:latin typeface="+mj-ea"/>
              <a:ea typeface="+mj-ea"/>
              <a:sym typeface="+mn-ea"/>
            </a:endParaRPr>
          </a:p>
        </p:txBody>
      </p:sp>
      <p:sp>
        <p:nvSpPr>
          <p:cNvPr id="16" name="椭圆 15"/>
          <p:cNvSpPr/>
          <p:nvPr/>
        </p:nvSpPr>
        <p:spPr>
          <a:xfrm>
            <a:off x="462280" y="2180021"/>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19" name="图片 18"/>
          <p:cNvPicPr>
            <a:picLocks noChangeAspect="1"/>
          </p:cNvPicPr>
          <p:nvPr/>
        </p:nvPicPr>
        <p:blipFill>
          <a:blip r:embed="rId4"/>
          <a:stretch>
            <a:fillRect/>
          </a:stretch>
        </p:blipFill>
        <p:spPr>
          <a:xfrm>
            <a:off x="3667125" y="1101725"/>
            <a:ext cx="7887970" cy="5044440"/>
          </a:xfrm>
          <a:prstGeom prst="rect">
            <a:avLst/>
          </a:prstGeom>
        </p:spPr>
      </p:pic>
      <p:sp>
        <p:nvSpPr>
          <p:cNvPr id="2" name="Text Placeholder 8"/>
          <p:cNvSpPr txBox="1"/>
          <p:nvPr>
            <p:custDataLst>
              <p:tags r:id="rId5"/>
            </p:custDataLst>
          </p:nvPr>
        </p:nvSpPr>
        <p:spPr>
          <a:xfrm>
            <a:off x="714301" y="3246755"/>
            <a:ext cx="2856494"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销售和抵扣信息：</a:t>
            </a:r>
            <a:r>
              <a:rPr lang="zh-CN" altLang="en-US" sz="1600" dirty="0">
                <a:latin typeface="+mj-ea"/>
                <a:ea typeface="+mj-ea"/>
                <a:sym typeface="+mn-ea"/>
              </a:rPr>
              <a:t>页面中间，可对销售收入进行修改，补充未开票收入。</a:t>
            </a:r>
            <a:endParaRPr lang="en-US" altLang="zh-CN" sz="1600" dirty="0">
              <a:latin typeface="+mj-ea"/>
              <a:ea typeface="+mj-ea"/>
              <a:sym typeface="+mn-ea"/>
            </a:endParaRPr>
          </a:p>
        </p:txBody>
      </p:sp>
      <p:sp>
        <p:nvSpPr>
          <p:cNvPr id="3" name="椭圆 2"/>
          <p:cNvSpPr/>
          <p:nvPr/>
        </p:nvSpPr>
        <p:spPr>
          <a:xfrm>
            <a:off x="473710" y="341255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4" name="Text Placeholder 8"/>
          <p:cNvSpPr txBox="1"/>
          <p:nvPr>
            <p:custDataLst>
              <p:tags r:id="rId6"/>
            </p:custDataLst>
          </p:nvPr>
        </p:nvSpPr>
        <p:spPr>
          <a:xfrm>
            <a:off x="763196" y="4473575"/>
            <a:ext cx="2856494"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税款计算信息：</a:t>
            </a:r>
            <a:r>
              <a:rPr lang="zh-CN" altLang="en-US" sz="1600" dirty="0">
                <a:latin typeface="+mj-ea"/>
                <a:ea typeface="+mj-ea"/>
                <a:sym typeface="+mn-ea"/>
              </a:rPr>
              <a:t>页面下方，需了解算税过程中重要数据项的，可在此查看。</a:t>
            </a:r>
            <a:endParaRPr lang="en-US" altLang="zh-CN" sz="1600" dirty="0">
              <a:latin typeface="+mj-ea"/>
              <a:ea typeface="+mj-ea"/>
              <a:sym typeface="+mn-ea"/>
            </a:endParaRPr>
          </a:p>
        </p:txBody>
      </p:sp>
      <p:sp>
        <p:nvSpPr>
          <p:cNvPr id="5" name="椭圆 4"/>
          <p:cNvSpPr/>
          <p:nvPr/>
        </p:nvSpPr>
        <p:spPr>
          <a:xfrm>
            <a:off x="488315" y="467366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确认式申报（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002915" cy="847725"/>
            <a:chOff x="1232" y="2519"/>
            <a:chExt cx="4729" cy="1335"/>
          </a:xfrm>
        </p:grpSpPr>
        <p:sp>
          <p:nvSpPr>
            <p:cNvPr id="11" name="Text Placeholder 8"/>
            <p:cNvSpPr txBox="1"/>
            <p:nvPr>
              <p:custDataLst>
                <p:tags r:id="rId1"/>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纳税人在申报提交时需要输入“真实”、“责任”四个字完成声明。</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0" name="图片 19"/>
          <p:cNvPicPr>
            <a:picLocks noChangeAspect="1"/>
          </p:cNvPicPr>
          <p:nvPr/>
        </p:nvPicPr>
        <p:blipFill>
          <a:blip r:embed="rId2"/>
          <a:stretch>
            <a:fillRect/>
          </a:stretch>
        </p:blipFill>
        <p:spPr>
          <a:xfrm>
            <a:off x="3872230" y="1609725"/>
            <a:ext cx="7594600" cy="3637915"/>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73850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补录式申报（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685800">
              <a:defRPr/>
            </a:pP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文本框 2"/>
          <p:cNvSpPr txBox="1"/>
          <p:nvPr>
            <p:custDataLst>
              <p:tags r:id="rId1"/>
            </p:custDataLst>
          </p:nvPr>
        </p:nvSpPr>
        <p:spPr>
          <a:xfrm>
            <a:off x="514350" y="827405"/>
            <a:ext cx="2048510" cy="2556510"/>
          </a:xfrm>
          <a:prstGeom prst="rect">
            <a:avLst/>
          </a:prstGeom>
          <a:noFill/>
        </p:spPr>
        <p:txBody>
          <a:bodyPr wrap="square" rtlCol="0">
            <a:noAutofit/>
          </a:bodyPr>
          <a:lstStyle/>
          <a:p>
            <a:endParaRPr lang="zh-CN" altLang="en-US" dirty="0"/>
          </a:p>
        </p:txBody>
      </p:sp>
      <p:grpSp>
        <p:nvGrpSpPr>
          <p:cNvPr id="6" name="组合 5"/>
          <p:cNvGrpSpPr/>
          <p:nvPr/>
        </p:nvGrpSpPr>
        <p:grpSpPr>
          <a:xfrm>
            <a:off x="500380" y="1193800"/>
            <a:ext cx="3348990" cy="847725"/>
            <a:chOff x="1232" y="2519"/>
            <a:chExt cx="5274" cy="1335"/>
          </a:xfrm>
        </p:grpSpPr>
        <p:sp>
          <p:nvSpPr>
            <p:cNvPr id="13" name="Text Placeholder 8"/>
            <p:cNvSpPr txBox="1"/>
            <p:nvPr>
              <p:custDataLst>
                <p:tags r:id="rId2"/>
              </p:custDataLst>
            </p:nvPr>
          </p:nvSpPr>
          <p:spPr>
            <a:xfrm>
              <a:off x="1614" y="2519"/>
              <a:ext cx="4892"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命中业务相对复杂标签的纳税人，系统自动推荐补录式申报。</a:t>
              </a:r>
              <a:endParaRPr lang="zh-CN" altLang="en-US" sz="1600" dirty="0">
                <a:latin typeface="+mj-ea"/>
                <a:ea typeface="+mj-ea"/>
                <a:sym typeface="微软雅黑" panose="020B0503020204020204" pitchFamily="34" charset="-122"/>
              </a:endParaRPr>
            </a:p>
          </p:txBody>
        </p:sp>
        <p:sp>
          <p:nvSpPr>
            <p:cNvPr id="14" name="椭圆 13"/>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5" name="图片 4"/>
          <p:cNvPicPr>
            <a:picLocks noChangeAspect="1"/>
          </p:cNvPicPr>
          <p:nvPr/>
        </p:nvPicPr>
        <p:blipFill>
          <a:blip r:embed="rId3"/>
          <a:stretch>
            <a:fillRect/>
          </a:stretch>
        </p:blipFill>
        <p:spPr>
          <a:xfrm>
            <a:off x="4349750" y="1101725"/>
            <a:ext cx="7428230" cy="5412105"/>
          </a:xfrm>
          <a:prstGeom prst="rect">
            <a:avLst/>
          </a:prstGeom>
        </p:spPr>
      </p:pic>
      <p:sp>
        <p:nvSpPr>
          <p:cNvPr id="15" name="Text Placeholder 8"/>
          <p:cNvSpPr txBox="1"/>
          <p:nvPr>
            <p:custDataLst>
              <p:tags r:id="rId4"/>
            </p:custDataLst>
          </p:nvPr>
        </p:nvSpPr>
        <p:spPr>
          <a:xfrm>
            <a:off x="763270" y="2353310"/>
            <a:ext cx="3085465" cy="110109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税款信息</a:t>
            </a:r>
            <a:r>
              <a:rPr lang="zh-CN" altLang="en-US" sz="1600" dirty="0">
                <a:latin typeface="+mj-ea"/>
                <a:ea typeface="+mj-ea"/>
                <a:sym typeface="+mn-ea"/>
              </a:rPr>
              <a:t>：页面上方、位置显著，一眼就能看出各个税种的税款是多少。</a:t>
            </a:r>
            <a:endParaRPr lang="en-US" altLang="zh-CN" sz="1600" dirty="0">
              <a:latin typeface="+mj-ea"/>
              <a:ea typeface="+mj-ea"/>
              <a:sym typeface="+mn-ea"/>
            </a:endParaRPr>
          </a:p>
        </p:txBody>
      </p:sp>
      <p:sp>
        <p:nvSpPr>
          <p:cNvPr id="16" name="椭圆 15"/>
          <p:cNvSpPr/>
          <p:nvPr/>
        </p:nvSpPr>
        <p:spPr>
          <a:xfrm>
            <a:off x="488315" y="2553401"/>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9" name="Text Placeholder 8"/>
          <p:cNvSpPr txBox="1"/>
          <p:nvPr>
            <p:custDataLst>
              <p:tags r:id="rId5"/>
            </p:custDataLst>
          </p:nvPr>
        </p:nvSpPr>
        <p:spPr>
          <a:xfrm>
            <a:off x="740410" y="3574415"/>
            <a:ext cx="3016250"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要素信息：</a:t>
            </a:r>
            <a:r>
              <a:rPr lang="zh-CN" altLang="en-US" sz="1600" dirty="0">
                <a:latin typeface="+mj-ea"/>
                <a:ea typeface="+mj-ea"/>
                <a:sym typeface="+mn-ea"/>
              </a:rPr>
              <a:t>页面中间，动态显示可补录的要素。如其他抵扣凭证、进项税额转出、税额抵减等。</a:t>
            </a:r>
            <a:endParaRPr lang="en-US" altLang="zh-CN" sz="1600" dirty="0">
              <a:latin typeface="+mj-ea"/>
              <a:ea typeface="+mj-ea"/>
              <a:sym typeface="+mn-ea"/>
            </a:endParaRPr>
          </a:p>
        </p:txBody>
      </p:sp>
      <p:sp>
        <p:nvSpPr>
          <p:cNvPr id="10" name="椭圆 9"/>
          <p:cNvSpPr/>
          <p:nvPr/>
        </p:nvSpPr>
        <p:spPr>
          <a:xfrm>
            <a:off x="465455" y="377450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11" name="Text Placeholder 8"/>
          <p:cNvSpPr txBox="1"/>
          <p:nvPr>
            <p:custDataLst>
              <p:tags r:id="rId6"/>
            </p:custDataLst>
          </p:nvPr>
        </p:nvSpPr>
        <p:spPr>
          <a:xfrm>
            <a:off x="755015" y="4926965"/>
            <a:ext cx="3002280"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税款计算信息：</a:t>
            </a:r>
            <a:r>
              <a:rPr lang="zh-CN" altLang="en-US" sz="1600" dirty="0">
                <a:latin typeface="+mj-ea"/>
                <a:ea typeface="+mj-ea"/>
                <a:sym typeface="+mn-ea"/>
              </a:rPr>
              <a:t>页面下方，需了解算税过程中重要数据项的，可在此查看。</a:t>
            </a:r>
            <a:endParaRPr lang="en-US" altLang="zh-CN" sz="1600" dirty="0">
              <a:latin typeface="+mj-ea"/>
              <a:ea typeface="+mj-ea"/>
              <a:sym typeface="+mn-ea"/>
            </a:endParaRPr>
          </a:p>
        </p:txBody>
      </p:sp>
      <p:sp>
        <p:nvSpPr>
          <p:cNvPr id="12" name="椭圆 11"/>
          <p:cNvSpPr/>
          <p:nvPr/>
        </p:nvSpPr>
        <p:spPr>
          <a:xfrm>
            <a:off x="480060" y="512705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73850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补录式申报（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685800">
              <a:defRPr/>
            </a:pP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文本框 2"/>
          <p:cNvSpPr txBox="1"/>
          <p:nvPr>
            <p:custDataLst>
              <p:tags r:id="rId1"/>
            </p:custDataLst>
          </p:nvPr>
        </p:nvSpPr>
        <p:spPr>
          <a:xfrm>
            <a:off x="514350" y="1101725"/>
            <a:ext cx="2048510" cy="2556510"/>
          </a:xfrm>
          <a:prstGeom prst="rect">
            <a:avLst/>
          </a:prstGeom>
          <a:noFill/>
        </p:spPr>
        <p:txBody>
          <a:bodyPr wrap="square" rtlCol="0">
            <a:noAutofit/>
          </a:bodyPr>
          <a:lstStyle/>
          <a:p>
            <a:endParaRPr lang="zh-CN" altLang="en-US" dirty="0"/>
          </a:p>
        </p:txBody>
      </p:sp>
      <p:grpSp>
        <p:nvGrpSpPr>
          <p:cNvPr id="6" name="组合 5"/>
          <p:cNvGrpSpPr/>
          <p:nvPr/>
        </p:nvGrpSpPr>
        <p:grpSpPr>
          <a:xfrm>
            <a:off x="500380" y="1113790"/>
            <a:ext cx="3109595" cy="847725"/>
            <a:chOff x="1232" y="2519"/>
            <a:chExt cx="4897" cy="1335"/>
          </a:xfrm>
        </p:grpSpPr>
        <p:sp>
          <p:nvSpPr>
            <p:cNvPr id="13" name="Text Placeholder 8"/>
            <p:cNvSpPr txBox="1"/>
            <p:nvPr>
              <p:custDataLst>
                <p:tags r:id="rId2"/>
              </p:custDataLst>
            </p:nvPr>
          </p:nvSpPr>
          <p:spPr>
            <a:xfrm>
              <a:off x="1614" y="2519"/>
              <a:ext cx="4515"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在对应要素项弹框中补录数据。</a:t>
              </a:r>
              <a:endParaRPr lang="zh-CN" altLang="en-US" sz="1600" dirty="0">
                <a:latin typeface="+mj-ea"/>
                <a:ea typeface="+mj-ea"/>
                <a:sym typeface="微软雅黑" panose="020B0503020204020204" pitchFamily="34" charset="-122"/>
              </a:endParaRPr>
            </a:p>
          </p:txBody>
        </p:sp>
        <p:sp>
          <p:nvSpPr>
            <p:cNvPr id="14" name="椭圆 13"/>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sp>
        <p:nvSpPr>
          <p:cNvPr id="7" name="Text Placeholder 8"/>
          <p:cNvSpPr txBox="1"/>
          <p:nvPr>
            <p:custDataLst>
              <p:tags r:id="rId3"/>
            </p:custDataLst>
          </p:nvPr>
        </p:nvSpPr>
        <p:spPr>
          <a:xfrm>
            <a:off x="766445" y="1937385"/>
            <a:ext cx="2821305"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完成补录后，关闭弹窗，页面自动计算应补退税额等相关数据。</a:t>
            </a:r>
            <a:endParaRPr lang="zh-CN" altLang="en-US" sz="1600" dirty="0">
              <a:latin typeface="+mj-ea"/>
              <a:ea typeface="+mj-ea"/>
              <a:sym typeface="微软雅黑" panose="020B0503020204020204" pitchFamily="34" charset="-122"/>
            </a:endParaRPr>
          </a:p>
        </p:txBody>
      </p:sp>
      <p:sp>
        <p:nvSpPr>
          <p:cNvPr id="8" name="椭圆 7"/>
          <p:cNvSpPr/>
          <p:nvPr/>
        </p:nvSpPr>
        <p:spPr>
          <a:xfrm>
            <a:off x="491490" y="213747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3933825" y="1195070"/>
            <a:ext cx="7882255" cy="5040630"/>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补录式申报（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002915" cy="847725"/>
            <a:chOff x="1232" y="2519"/>
            <a:chExt cx="4729" cy="1335"/>
          </a:xfrm>
        </p:grpSpPr>
        <p:sp>
          <p:nvSpPr>
            <p:cNvPr id="11" name="Text Placeholder 8"/>
            <p:cNvSpPr txBox="1"/>
            <p:nvPr>
              <p:custDataLst>
                <p:tags r:id="rId1"/>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纳税人在申报提交时需要输入“真实”、“责任”四个字完成声明。</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0" name="图片 19"/>
          <p:cNvPicPr>
            <a:picLocks noChangeAspect="1"/>
          </p:cNvPicPr>
          <p:nvPr/>
        </p:nvPicPr>
        <p:blipFill>
          <a:blip r:embed="rId2"/>
          <a:stretch>
            <a:fillRect/>
          </a:stretch>
        </p:blipFill>
        <p:spPr>
          <a:xfrm>
            <a:off x="3872230" y="1609725"/>
            <a:ext cx="7594600" cy="3637915"/>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73850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填表式申报（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685800">
              <a:defRPr/>
            </a:pP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4283710" y="1382395"/>
            <a:ext cx="7546975" cy="3580765"/>
          </a:xfrm>
          <a:prstGeom prst="rect">
            <a:avLst/>
          </a:prstGeom>
        </p:spPr>
      </p:pic>
      <p:sp>
        <p:nvSpPr>
          <p:cNvPr id="5" name="文本框 4"/>
          <p:cNvSpPr txBox="1"/>
          <p:nvPr>
            <p:custDataLst>
              <p:tags r:id="rId2"/>
            </p:custDataLst>
          </p:nvPr>
        </p:nvSpPr>
        <p:spPr>
          <a:xfrm>
            <a:off x="514350" y="1101725"/>
            <a:ext cx="2048510" cy="2556510"/>
          </a:xfrm>
          <a:prstGeom prst="rect">
            <a:avLst/>
          </a:prstGeom>
          <a:noFill/>
        </p:spPr>
        <p:txBody>
          <a:bodyPr wrap="square" rtlCol="0">
            <a:noAutofit/>
          </a:bodyPr>
          <a:lstStyle/>
          <a:p>
            <a:endParaRPr lang="zh-CN" altLang="en-US" dirty="0"/>
          </a:p>
        </p:txBody>
      </p:sp>
      <p:grpSp>
        <p:nvGrpSpPr>
          <p:cNvPr id="9" name="组合 8"/>
          <p:cNvGrpSpPr/>
          <p:nvPr/>
        </p:nvGrpSpPr>
        <p:grpSpPr>
          <a:xfrm>
            <a:off x="500380" y="1468120"/>
            <a:ext cx="3429635" cy="847725"/>
            <a:chOff x="1232" y="2519"/>
            <a:chExt cx="5401" cy="1335"/>
          </a:xfrm>
        </p:grpSpPr>
        <p:sp>
          <p:nvSpPr>
            <p:cNvPr id="10" name="Text Placeholder 8"/>
            <p:cNvSpPr txBox="1"/>
            <p:nvPr>
              <p:custDataLst>
                <p:tags r:id="rId3"/>
              </p:custDataLst>
            </p:nvPr>
          </p:nvSpPr>
          <p:spPr>
            <a:xfrm>
              <a:off x="1614" y="2519"/>
              <a:ext cx="5019"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命中业务复杂标签的纳税人，系统自动推荐填表式申报。</a:t>
              </a:r>
              <a:endParaRPr lang="zh-CN" altLang="en-US" sz="1600" dirty="0">
                <a:latin typeface="+mj-ea"/>
                <a:ea typeface="+mj-ea"/>
                <a:sym typeface="微软雅黑" panose="020B0503020204020204" pitchFamily="34" charset="-122"/>
              </a:endParaRPr>
            </a:p>
          </p:txBody>
        </p:sp>
        <p:sp>
          <p:nvSpPr>
            <p:cNvPr id="11" name="椭圆 10"/>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sp>
        <p:nvSpPr>
          <p:cNvPr id="12" name="Text Placeholder 8"/>
          <p:cNvSpPr txBox="1"/>
          <p:nvPr>
            <p:custDataLst>
              <p:tags r:id="rId4"/>
            </p:custDataLst>
          </p:nvPr>
        </p:nvSpPr>
        <p:spPr>
          <a:xfrm>
            <a:off x="789305" y="4187190"/>
            <a:ext cx="3140710" cy="133223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报表表单：</a:t>
            </a:r>
            <a:r>
              <a:rPr lang="zh-CN" altLang="en-US" sz="1600" dirty="0">
                <a:latin typeface="+mj-ea"/>
                <a:ea typeface="+mj-ea"/>
                <a:sym typeface="+mn-ea"/>
              </a:rPr>
              <a:t>页面右侧，系统根据发票信息、备案信息、历史申报数据等对报表进行预填。</a:t>
            </a:r>
            <a:endParaRPr lang="zh-CN" altLang="en-US" sz="1600" dirty="0">
              <a:latin typeface="+mj-ea"/>
              <a:ea typeface="+mj-ea"/>
              <a:sym typeface="微软雅黑" panose="020B0503020204020204" pitchFamily="34" charset="-122"/>
            </a:endParaRPr>
          </a:p>
        </p:txBody>
      </p:sp>
      <p:sp>
        <p:nvSpPr>
          <p:cNvPr id="15" name="椭圆 14"/>
          <p:cNvSpPr/>
          <p:nvPr/>
        </p:nvSpPr>
        <p:spPr>
          <a:xfrm>
            <a:off x="514350" y="4387281"/>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2" name="Text Placeholder 8"/>
          <p:cNvSpPr txBox="1"/>
          <p:nvPr>
            <p:custDataLst>
              <p:tags r:id="rId5"/>
            </p:custDataLst>
          </p:nvPr>
        </p:nvSpPr>
        <p:spPr>
          <a:xfrm>
            <a:off x="791210" y="2506345"/>
            <a:ext cx="3282950"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报表列表：</a:t>
            </a:r>
            <a:r>
              <a:rPr lang="zh-CN" altLang="en-US" sz="1600" dirty="0">
                <a:latin typeface="+mj-ea"/>
                <a:ea typeface="+mj-ea"/>
                <a:sym typeface="+mn-ea"/>
              </a:rPr>
              <a:t>页面左侧，根据纳税人的标签动态显示需要报送的报表。如成品油企业，会显示成品油销售情况的几张附表</a:t>
            </a:r>
            <a:endParaRPr lang="zh-CN" altLang="en-US" sz="1600" dirty="0">
              <a:latin typeface="+mj-ea"/>
              <a:ea typeface="+mj-ea"/>
              <a:sym typeface="+mn-ea"/>
            </a:endParaRPr>
          </a:p>
        </p:txBody>
      </p:sp>
      <p:sp>
        <p:nvSpPr>
          <p:cNvPr id="3" name="椭圆 2"/>
          <p:cNvSpPr/>
          <p:nvPr/>
        </p:nvSpPr>
        <p:spPr>
          <a:xfrm>
            <a:off x="516255" y="270643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填表式申报（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002915" cy="847725"/>
            <a:chOff x="1232" y="2519"/>
            <a:chExt cx="4729" cy="1335"/>
          </a:xfrm>
        </p:grpSpPr>
        <p:sp>
          <p:nvSpPr>
            <p:cNvPr id="11" name="Text Placeholder 8"/>
            <p:cNvSpPr txBox="1"/>
            <p:nvPr>
              <p:custDataLst>
                <p:tags r:id="rId1"/>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纳税人在申报提交时需要输入“真实”、“责任”四个字完成声明。</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2"/>
          <a:stretch>
            <a:fillRect/>
          </a:stretch>
        </p:blipFill>
        <p:spPr>
          <a:xfrm>
            <a:off x="3759835" y="1648460"/>
            <a:ext cx="8012430" cy="3870325"/>
          </a:xfrm>
          <a:prstGeom prst="rect">
            <a:avLst/>
          </a:prstGeo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表内表间比对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408940" y="976630"/>
            <a:ext cx="3002915" cy="1859280"/>
            <a:chOff x="1232" y="2519"/>
            <a:chExt cx="4729" cy="2928"/>
          </a:xfrm>
        </p:grpSpPr>
        <p:sp>
          <p:nvSpPr>
            <p:cNvPr id="11" name="Text Placeholder 8"/>
            <p:cNvSpPr txBox="1"/>
            <p:nvPr>
              <p:custDataLst>
                <p:tags r:id="rId1"/>
              </p:custDataLst>
            </p:nvPr>
          </p:nvSpPr>
          <p:spPr>
            <a:xfrm>
              <a:off x="1614" y="2519"/>
              <a:ext cx="4347" cy="292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effectLst/>
                  <a:latin typeface="+mj-ea"/>
                  <a:ea typeface="+mj-ea"/>
                  <a:cs typeface="仿宋_GB2312" panose="02010609030101010101" charset="-122"/>
                </a:rPr>
                <a:t>当申报提交出现比对不通过的情况时，根据信息提示，先修改申报表数据，特别是出现强制性比对不通过时，系统将无法进行申报。</a:t>
              </a:r>
              <a:r>
                <a:rPr lang="zh-CN" altLang="zh-CN" sz="1600" dirty="0">
                  <a:effectLst/>
                  <a:latin typeface="+mj-ea"/>
                  <a:ea typeface="+mj-ea"/>
                </a:rPr>
                <a:t> </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3" name="图片 2"/>
          <p:cNvPicPr>
            <a:picLocks noChangeAspect="1"/>
          </p:cNvPicPr>
          <p:nvPr/>
        </p:nvPicPr>
        <p:blipFill>
          <a:blip r:embed="rId2"/>
          <a:stretch>
            <a:fillRect/>
          </a:stretch>
        </p:blipFill>
        <p:spPr>
          <a:xfrm>
            <a:off x="3328035" y="1136650"/>
            <a:ext cx="8401050" cy="4599305"/>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申报比对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234055" cy="1859280"/>
            <a:chOff x="1232" y="2519"/>
            <a:chExt cx="5093" cy="2928"/>
          </a:xfrm>
        </p:grpSpPr>
        <p:sp>
          <p:nvSpPr>
            <p:cNvPr id="11" name="Text Placeholder 8"/>
            <p:cNvSpPr txBox="1"/>
            <p:nvPr>
              <p:custDataLst>
                <p:tags r:id="rId1"/>
              </p:custDataLst>
            </p:nvPr>
          </p:nvSpPr>
          <p:spPr>
            <a:xfrm>
              <a:off x="1614" y="2519"/>
              <a:ext cx="4711" cy="292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effectLst/>
                  <a:latin typeface="+mj-ea"/>
                  <a:ea typeface="+mj-ea"/>
                  <a:cs typeface="仿宋_GB2312" panose="02010609030101010101" charset="-122"/>
                </a:rPr>
                <a:t>表间比对通过，</a:t>
              </a:r>
              <a:r>
                <a:rPr lang="zh-CN" altLang="zh-CN" sz="1600" kern="100" dirty="0">
                  <a:effectLst/>
                  <a:latin typeface="+mj-ea"/>
                  <a:ea typeface="+mj-ea"/>
                  <a:cs typeface="仿宋_GB2312" panose="02010609030101010101" charset="-122"/>
                </a:rPr>
                <a:t>申报</a:t>
              </a:r>
              <a:r>
                <a:rPr lang="zh-CN" altLang="en-US" sz="1600" kern="100" dirty="0">
                  <a:effectLst/>
                  <a:latin typeface="+mj-ea"/>
                  <a:ea typeface="+mj-ea"/>
                  <a:cs typeface="仿宋_GB2312" panose="02010609030101010101" charset="-122"/>
                </a:rPr>
                <a:t>提交</a:t>
              </a:r>
              <a:r>
                <a:rPr lang="zh-CN" altLang="zh-CN" sz="1600" kern="100" dirty="0">
                  <a:effectLst/>
                  <a:latin typeface="+mj-ea"/>
                  <a:ea typeface="+mj-ea"/>
                  <a:cs typeface="仿宋_GB2312" panose="02010609030101010101" charset="-122"/>
                </a:rPr>
                <a:t>后系统进行一窗式比对，判断是否存在比对不通过的强制性校验，若不通过会出现提示</a:t>
              </a:r>
              <a:r>
                <a:rPr lang="zh-CN" altLang="zh-CN" sz="1600" dirty="0">
                  <a:effectLst/>
                  <a:latin typeface="+mj-ea"/>
                  <a:ea typeface="+mj-ea"/>
                </a:rPr>
                <a:t> </a:t>
              </a:r>
              <a:r>
                <a:rPr lang="zh-CN" altLang="en-US" sz="1600" dirty="0">
                  <a:latin typeface="+mj-ea"/>
                  <a:ea typeface="+mj-ea"/>
                  <a:sym typeface="+mn-ea"/>
                </a:rPr>
                <a:t>。</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sp>
        <p:nvSpPr>
          <p:cNvPr id="2" name="Text Placeholder 8"/>
          <p:cNvSpPr txBox="1"/>
          <p:nvPr>
            <p:custDataLst>
              <p:tags r:id="rId2"/>
            </p:custDataLst>
          </p:nvPr>
        </p:nvSpPr>
        <p:spPr>
          <a:xfrm>
            <a:off x="777240" y="3308985"/>
            <a:ext cx="3072765" cy="185928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effectLst/>
                <a:latin typeface="+mj-ea"/>
                <a:ea typeface="+mj-ea"/>
                <a:cs typeface="仿宋_GB2312" panose="02010609030101010101" charset="-122"/>
              </a:rPr>
              <a:t>可填写比对异常情况说明及上传相关佐证资料，后续税务人员处理异常转办任务时可查看纳税人提交的资料，以便审核。</a:t>
            </a:r>
            <a:endParaRPr lang="zh-CN" altLang="en-US" sz="1600" dirty="0">
              <a:latin typeface="+mj-ea"/>
              <a:ea typeface="+mj-ea"/>
              <a:sym typeface="微软雅黑" panose="020B0503020204020204" pitchFamily="34" charset="-122"/>
            </a:endParaRPr>
          </a:p>
        </p:txBody>
      </p:sp>
      <p:sp>
        <p:nvSpPr>
          <p:cNvPr id="3" name="椭圆 2"/>
          <p:cNvSpPr/>
          <p:nvPr/>
        </p:nvSpPr>
        <p:spPr>
          <a:xfrm>
            <a:off x="534670" y="3489325"/>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3"/>
          <a:stretch>
            <a:fillRect/>
          </a:stretch>
        </p:blipFill>
        <p:spPr>
          <a:xfrm>
            <a:off x="4460240" y="855980"/>
            <a:ext cx="6614160" cy="2330450"/>
          </a:xfrm>
          <a:prstGeom prst="rect">
            <a:avLst/>
          </a:prstGeom>
        </p:spPr>
      </p:pic>
      <p:pic>
        <p:nvPicPr>
          <p:cNvPr id="9" name="图片 8"/>
          <p:cNvPicPr>
            <a:picLocks noChangeAspect="1"/>
          </p:cNvPicPr>
          <p:nvPr/>
        </p:nvPicPr>
        <p:blipFill>
          <a:blip r:embed="rId4"/>
          <a:stretch>
            <a:fillRect/>
          </a:stretch>
        </p:blipFill>
        <p:spPr>
          <a:xfrm>
            <a:off x="4460240" y="3186430"/>
            <a:ext cx="6614160" cy="3312160"/>
          </a:xfrm>
          <a:prstGeom prst="rect">
            <a:avLst/>
          </a:prstGeo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申报完成</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34035" y="1468120"/>
            <a:ext cx="2969260" cy="1887855"/>
            <a:chOff x="1285" y="2519"/>
            <a:chExt cx="4676" cy="2973"/>
          </a:xfrm>
        </p:grpSpPr>
        <p:sp>
          <p:nvSpPr>
            <p:cNvPr id="11" name="Text Placeholder 8"/>
            <p:cNvSpPr txBox="1"/>
            <p:nvPr>
              <p:custDataLst>
                <p:tags r:id="rId1"/>
              </p:custDataLst>
            </p:nvPr>
          </p:nvSpPr>
          <p:spPr>
            <a:xfrm>
              <a:off x="1614" y="2519"/>
              <a:ext cx="4347" cy="2973"/>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effectLst/>
                  <a:latin typeface="+mj-ea"/>
                  <a:ea typeface="+mj-ea"/>
                </a:rPr>
                <a:t>申报成功后，可以立即缴款，查验本期税款显示无误之后，可点击立即缴款完成本次申报涉及的税费款缴纳。</a:t>
              </a:r>
              <a:r>
                <a:rPr lang="zh-CN" altLang="zh-CN" sz="1600" dirty="0">
                  <a:effectLst/>
                  <a:latin typeface="+mj-ea"/>
                  <a:ea typeface="+mj-ea"/>
                </a:rPr>
                <a:t> </a:t>
              </a:r>
              <a:endParaRPr lang="zh-CN" altLang="en-US" sz="1600" dirty="0">
                <a:latin typeface="+mj-ea"/>
                <a:ea typeface="+mj-ea"/>
                <a:sym typeface="微软雅黑" panose="020B0503020204020204" pitchFamily="34" charset="-122"/>
              </a:endParaRPr>
            </a:p>
          </p:txBody>
        </p:sp>
        <p:sp>
          <p:nvSpPr>
            <p:cNvPr id="12" name="椭圆 11"/>
            <p:cNvSpPr/>
            <p:nvPr/>
          </p:nvSpPr>
          <p:spPr>
            <a:xfrm>
              <a:off x="1285" y="279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2"/>
          <a:stretch>
            <a:fillRect/>
          </a:stretch>
        </p:blipFill>
        <p:spPr>
          <a:xfrm>
            <a:off x="3525520" y="1642110"/>
            <a:ext cx="8156575" cy="3916680"/>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791" y="2444764"/>
            <a:ext cx="3858155" cy="2256807"/>
            <a:chOff x="-348240" y="1272812"/>
            <a:chExt cx="3067237" cy="1692605"/>
          </a:xfrm>
        </p:grpSpPr>
        <p:sp>
          <p:nvSpPr>
            <p:cNvPr id="52" name="平行四边形 51"/>
            <p:cNvSpPr/>
            <p:nvPr/>
          </p:nvSpPr>
          <p:spPr>
            <a:xfrm>
              <a:off x="-348240" y="1272812"/>
              <a:ext cx="3067237" cy="1692605"/>
            </a:xfrm>
            <a:prstGeom prst="parallelogram">
              <a:avLst>
                <a:gd name="adj" fmla="val 388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65"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 Placeholder 4"/>
            <p:cNvSpPr txBox="1"/>
            <p:nvPr/>
          </p:nvSpPr>
          <p:spPr>
            <a:xfrm>
              <a:off x="36932" y="1851760"/>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目录</a:t>
              </a:r>
              <a:endParaRPr kumimoji="0" lang="en-US" altLang="zh-CN"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Contents</a:t>
              </a:r>
              <a:endParaRPr kumimoji="0" lang="en-GB"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48"/>
          <p:cNvSpPr txBox="1"/>
          <p:nvPr/>
        </p:nvSpPr>
        <p:spPr>
          <a:xfrm>
            <a:off x="4916665" y="666097"/>
            <a:ext cx="6685889"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strike="noStrike" kern="1200" cap="none" spc="0" normalizeH="0" baseline="0" dirty="0">
                <a:solidFill>
                  <a:schemeClr val="tx1">
                    <a:lumMod val="75000"/>
                    <a:lumOff val="25000"/>
                  </a:schemeClr>
                </a:solidFill>
                <a:sym typeface="微软雅黑" panose="020B0503020204020204" pitchFamily="34" charset="-122"/>
              </a:rPr>
              <a:t>增值税及附加税费申报（一般纳税人适用）介绍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grpSp>
        <p:nvGrpSpPr>
          <p:cNvPr id="3" name="Group 139"/>
          <p:cNvGrpSpPr/>
          <p:nvPr/>
        </p:nvGrpSpPr>
        <p:grpSpPr>
          <a:xfrm>
            <a:off x="11075649" y="1581609"/>
            <a:ext cx="479968" cy="478229"/>
            <a:chOff x="4530725" y="1808163"/>
            <a:chExt cx="438150" cy="436563"/>
          </a:xfrm>
          <a:solidFill>
            <a:srgbClr val="005DA2"/>
          </a:solidFill>
        </p:grpSpPr>
        <p:sp>
          <p:nvSpPr>
            <p:cNvPr id="4"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Oval 69"/>
            <p:cNvSpPr>
              <a:spLocks noChangeArrowheads="1"/>
            </p:cNvSpPr>
            <p:nvPr/>
          </p:nvSpPr>
          <p:spPr bwMode="auto">
            <a:xfrm>
              <a:off x="4714875" y="1993900"/>
              <a:ext cx="68263" cy="66675"/>
            </a:xfrm>
            <a:prstGeom prst="ellipse">
              <a:avLst/>
            </a:pr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0" name="TextBox 15"/>
          <p:cNvSpPr txBox="1"/>
          <p:nvPr/>
        </p:nvSpPr>
        <p:spPr>
          <a:xfrm>
            <a:off x="5975202" y="4450349"/>
            <a:ext cx="394660" cy="502445"/>
          </a:xfrm>
          <a:prstGeom prst="rect">
            <a:avLst/>
          </a:prstGeom>
          <a:noFill/>
        </p:spPr>
        <p:txBody>
          <a:bodyPr wrap="non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48"/>
          <p:cNvSpPr txBox="1"/>
          <p:nvPr/>
        </p:nvSpPr>
        <p:spPr>
          <a:xfrm>
            <a:off x="4916665" y="1528601"/>
            <a:ext cx="6927613"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rgbClr val="005DA2"/>
                </a:solidFill>
                <a:sym typeface="微软雅黑" panose="020B0503020204020204" pitchFamily="34" charset="-122"/>
              </a:rPr>
              <a:t>增值税及附加税费申报（小规模纳税人）介绍</a:t>
            </a:r>
            <a:endParaRPr kumimoji="0" lang="zh-CN" altLang="en-US" sz="2200" i="0" strike="noStrike" kern="1200" cap="none" spc="0" normalizeH="0" baseline="0" dirty="0">
              <a:solidFill>
                <a:srgbClr val="005DA2"/>
              </a:solidFill>
              <a:sym typeface="微软雅黑" panose="020B0503020204020204" pitchFamily="34" charset="-122"/>
            </a:endParaRPr>
          </a:p>
        </p:txBody>
      </p:sp>
      <p:sp>
        <p:nvSpPr>
          <p:cNvPr id="51" name="椭圆 50"/>
          <p:cNvSpPr/>
          <p:nvPr/>
        </p:nvSpPr>
        <p:spPr>
          <a:xfrm>
            <a:off x="4224471" y="67498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5"/>
          <p:cNvSpPr txBox="1"/>
          <p:nvPr/>
        </p:nvSpPr>
        <p:spPr>
          <a:xfrm>
            <a:off x="4347380" y="70789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53"/>
          <p:cNvSpPr/>
          <p:nvPr/>
        </p:nvSpPr>
        <p:spPr>
          <a:xfrm>
            <a:off x="4239790" y="1514366"/>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5"/>
          <p:cNvSpPr txBox="1"/>
          <p:nvPr/>
        </p:nvSpPr>
        <p:spPr>
          <a:xfrm>
            <a:off x="4362699" y="1547271"/>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椭圆 55"/>
          <p:cNvSpPr/>
          <p:nvPr/>
        </p:nvSpPr>
        <p:spPr>
          <a:xfrm>
            <a:off x="4238503" y="2380468"/>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15"/>
          <p:cNvSpPr txBox="1"/>
          <p:nvPr/>
        </p:nvSpPr>
        <p:spPr>
          <a:xfrm>
            <a:off x="4361412" y="2413373"/>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椭圆 62"/>
          <p:cNvSpPr/>
          <p:nvPr/>
        </p:nvSpPr>
        <p:spPr>
          <a:xfrm>
            <a:off x="4242406" y="319307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15"/>
          <p:cNvSpPr txBox="1"/>
          <p:nvPr/>
        </p:nvSpPr>
        <p:spPr>
          <a:xfrm>
            <a:off x="4365315" y="322598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椭圆 66"/>
          <p:cNvSpPr/>
          <p:nvPr/>
        </p:nvSpPr>
        <p:spPr>
          <a:xfrm>
            <a:off x="4249516" y="4028349"/>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15"/>
          <p:cNvSpPr txBox="1"/>
          <p:nvPr/>
        </p:nvSpPr>
        <p:spPr>
          <a:xfrm>
            <a:off x="4372425" y="4039664"/>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椭圆 68"/>
          <p:cNvSpPr/>
          <p:nvPr/>
        </p:nvSpPr>
        <p:spPr>
          <a:xfrm>
            <a:off x="4238503" y="4867484"/>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5"/>
          <p:cNvSpPr txBox="1"/>
          <p:nvPr/>
        </p:nvSpPr>
        <p:spPr>
          <a:xfrm>
            <a:off x="4361412" y="4913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6</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48"/>
          <p:cNvSpPr txBox="1"/>
          <p:nvPr/>
        </p:nvSpPr>
        <p:spPr>
          <a:xfrm>
            <a:off x="4961750" y="570332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lang="zh-CN" altLang="en-US" sz="2200" dirty="0">
              <a:solidFill>
                <a:schemeClr val="tx1">
                  <a:lumMod val="75000"/>
                  <a:lumOff val="25000"/>
                </a:schemeClr>
              </a:solidFill>
              <a:sym typeface="微软雅黑" panose="020B0503020204020204" pitchFamily="34" charset="-122"/>
            </a:endParaRPr>
          </a:p>
        </p:txBody>
      </p:sp>
      <p:sp>
        <p:nvSpPr>
          <p:cNvPr id="18" name="TextBox 48"/>
          <p:cNvSpPr txBox="1"/>
          <p:nvPr/>
        </p:nvSpPr>
        <p:spPr>
          <a:xfrm>
            <a:off x="4961750" y="3219033"/>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a:sym typeface="+mn-ea"/>
              </a:rPr>
              <a:t>出口退(免)税备案</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19" name="TextBox 48"/>
          <p:cNvSpPr txBox="1"/>
          <p:nvPr/>
        </p:nvSpPr>
        <p:spPr>
          <a:xfrm>
            <a:off x="4961750" y="403962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免抵退申报</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20" name="TextBox 48"/>
          <p:cNvSpPr txBox="1"/>
          <p:nvPr/>
        </p:nvSpPr>
        <p:spPr>
          <a:xfrm>
            <a:off x="4916665" y="2386026"/>
            <a:ext cx="5639493"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增值税留抵退税</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21" name="TextBox 48"/>
          <p:cNvSpPr txBox="1"/>
          <p:nvPr/>
        </p:nvSpPr>
        <p:spPr>
          <a:xfrm>
            <a:off x="4961750" y="487274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退税审核进度查询</a:t>
            </a:r>
            <a:endParaRPr lang="zh-CN" altLang="en-US" sz="2200" dirty="0">
              <a:solidFill>
                <a:schemeClr val="tx1">
                  <a:lumMod val="75000"/>
                  <a:lumOff val="25000"/>
                </a:schemeClr>
              </a:solidFill>
              <a:sym typeface="微软雅黑" panose="020B0503020204020204" pitchFamily="34" charset="-122"/>
            </a:endParaRPr>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nodeType="withEffect">
                                  <p:stCondLst>
                                    <p:cond delay="0"/>
                                  </p:stCondLst>
                                  <p:childTnLst>
                                    <p:animRot by="21600000">
                                      <p:cBhvr>
                                        <p:cTn id="9" dur="3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 166"/>
          <p:cNvSpPr/>
          <p:nvPr/>
        </p:nvSpPr>
        <p:spPr>
          <a:xfrm>
            <a:off x="917004" y="1244106"/>
            <a:ext cx="10357997" cy="4714633"/>
          </a:xfrm>
          <a:prstGeom prst="rect">
            <a:avLst/>
          </a:prstGeom>
          <a:solidFill>
            <a:schemeClr val="bg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9" rIns="121917" bIns="60959" anchor="ctr">
            <a:scene3d>
              <a:camera prst="orthographicFront"/>
              <a:lightRig rig="threePt" dir="t"/>
            </a:scene3d>
            <a:sp3d>
              <a:contourClr>
                <a:srgbClr val="FFFFFF"/>
              </a:contourClr>
            </a:sp3d>
          </a:bodyPr>
          <a:lstStyle/>
          <a:p>
            <a:pPr algn="ctr" defTabSz="914400">
              <a:defRPr/>
            </a:pPr>
            <a:r>
              <a:rPr lang="en-US" altLang="zh-CN" sz="1900" b="1" dirty="0">
                <a:solidFill>
                  <a:prstClr val="black">
                    <a:lumMod val="75000"/>
                    <a:lumOff val="25000"/>
                  </a:prstClr>
                </a:solidFill>
                <a:latin typeface="微软雅黑" panose="020B0503020204020204" pitchFamily="34" charset="-122"/>
                <a:ea typeface="微软雅黑" panose="020B0503020204020204" pitchFamily="34" charset="-122"/>
                <a:sym typeface="+mn-ea"/>
              </a:rPr>
              <a:t>       </a:t>
            </a:r>
            <a:endParaRPr lang="zh-CN" altLang="en-US" sz="1900" b="1" dirty="0">
              <a:solidFill>
                <a:prstClr val="black">
                  <a:lumMod val="75000"/>
                  <a:lumOff val="25000"/>
                </a:prstClr>
              </a:solidFill>
              <a:latin typeface="微软雅黑" panose="020B0503020204020204" pitchFamily="34" charset="-122"/>
              <a:ea typeface="微软雅黑" panose="020B0503020204020204" pitchFamily="34" charset="-122"/>
              <a:sym typeface="+mn-ea"/>
            </a:endParaRPr>
          </a:p>
        </p:txBody>
      </p:sp>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、场景概述</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5" name="文本框 4"/>
          <p:cNvSpPr txBox="1"/>
          <p:nvPr/>
        </p:nvSpPr>
        <p:spPr>
          <a:xfrm>
            <a:off x="4979670" y="1612265"/>
            <a:ext cx="6079490" cy="3784600"/>
          </a:xfrm>
          <a:prstGeom prst="rect">
            <a:avLst/>
          </a:prstGeom>
          <a:noFill/>
        </p:spPr>
        <p:txBody>
          <a:bodyPr wrap="square">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      识别纳税人身份信息、行业类型、办税习惯等特征，将企业按照办税需求分为“业务简单”、“相对复杂”两类群体，并分别为其打上对应数据标签，有针对性的提供差异化申报服务。</a:t>
            </a:r>
            <a:endParaRPr lang="zh-CN" altLang="en-US" sz="1600" dirty="0">
              <a:latin typeface="微软雅黑" panose="020B0503020204020204" pitchFamily="34" charset="-122"/>
              <a:ea typeface="微软雅黑" panose="020B0503020204020204" pitchFamily="34" charset="-122"/>
            </a:endParaRPr>
          </a:p>
          <a:p>
            <a:pPr>
              <a:lnSpc>
                <a:spcPct val="150000"/>
              </a:lnSpc>
            </a:pPr>
            <a:r>
              <a:rPr sz="1600" dirty="0">
                <a:latin typeface="微软雅黑" panose="020B0503020204020204" pitchFamily="34" charset="-122"/>
                <a:ea typeface="微软雅黑" panose="020B0503020204020204" pitchFamily="34" charset="-122"/>
              </a:rPr>
              <a:t>       </a:t>
            </a:r>
            <a:r>
              <a:rPr lang="zh-CN" altLang="en-US" sz="1600" dirty="0">
                <a:latin typeface="微软雅黑" panose="020B0503020204020204" pitchFamily="34" charset="-122"/>
                <a:ea typeface="微软雅黑" panose="020B0503020204020204" pitchFamily="34" charset="-122"/>
              </a:rPr>
              <a:t>第一类</a:t>
            </a:r>
            <a:r>
              <a:rPr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业务简单</a:t>
            </a:r>
            <a:r>
              <a:rPr sz="1600" dirty="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标签的纳税人，如非汇总纳税企业、非出口企业、非差额扣除行业等</a:t>
            </a:r>
            <a:r>
              <a:rPr sz="1600" dirty="0">
                <a:latin typeface="微软雅黑" panose="020B0503020204020204" pitchFamily="34" charset="-122"/>
                <a:ea typeface="微软雅黑" panose="020B0503020204020204" pitchFamily="34" charset="-122"/>
              </a:rPr>
              <a:t>，适</a:t>
            </a:r>
            <a:r>
              <a:rPr lang="zh-CN" sz="1600" dirty="0">
                <a:latin typeface="微软雅黑" panose="020B0503020204020204" pitchFamily="34" charset="-122"/>
                <a:ea typeface="微软雅黑" panose="020B0503020204020204" pitchFamily="34" charset="-122"/>
                <a:sym typeface="+mn-ea"/>
              </a:rPr>
              <a:t>用</a:t>
            </a:r>
            <a:r>
              <a:rPr sz="1600" b="1" dirty="0">
                <a:solidFill>
                  <a:srgbClr val="005DA2"/>
                </a:solidFill>
                <a:latin typeface="微软雅黑" panose="020B0503020204020204" pitchFamily="34" charset="-122"/>
                <a:ea typeface="微软雅黑" panose="020B0503020204020204" pitchFamily="34" charset="-122"/>
              </a:rPr>
              <a:t>确认式申报</a:t>
            </a:r>
            <a:r>
              <a:rPr sz="1600" dirty="0">
                <a:latin typeface="微软雅黑" panose="020B0503020204020204" pitchFamily="34" charset="-122"/>
                <a:ea typeface="微软雅黑" panose="020B0503020204020204" pitchFamily="34" charset="-122"/>
              </a:rPr>
              <a:t>。纳税人确认关键数据，一键提交即可完成申报。</a:t>
            </a:r>
            <a:endParaRPr sz="1600" dirty="0">
              <a:latin typeface="微软雅黑" panose="020B0503020204020204" pitchFamily="34" charset="-122"/>
              <a:ea typeface="微软雅黑" panose="020B0503020204020204" pitchFamily="34" charset="-122"/>
            </a:endParaRPr>
          </a:p>
          <a:p>
            <a:pPr>
              <a:lnSpc>
                <a:spcPct val="150000"/>
              </a:lnSpc>
            </a:pPr>
            <a:r>
              <a:rPr lang="zh-CN" altLang="en-US" sz="1600" dirty="0">
                <a:latin typeface="微软雅黑" panose="020B0503020204020204" pitchFamily="34" charset="-122"/>
                <a:ea typeface="微软雅黑" panose="020B0503020204020204" pitchFamily="34" charset="-122"/>
              </a:rPr>
              <a:t>      第二类：“相对复杂”标签的纳税人，如汇总纳税企业、出口企业、差额扣除行业，适</a:t>
            </a:r>
            <a:r>
              <a:rPr lang="zh-CN" sz="1600" dirty="0">
                <a:latin typeface="微软雅黑" panose="020B0503020204020204" pitchFamily="34" charset="-122"/>
                <a:ea typeface="微软雅黑" panose="020B0503020204020204" pitchFamily="34" charset="-122"/>
                <a:sym typeface="+mn-ea"/>
              </a:rPr>
              <a:t>用</a:t>
            </a:r>
            <a:r>
              <a:rPr lang="zh-CN" altLang="en-US" sz="1600" b="1" dirty="0">
                <a:solidFill>
                  <a:srgbClr val="005DA2"/>
                </a:solidFill>
                <a:latin typeface="微软雅黑" panose="020B0503020204020204" pitchFamily="34" charset="-122"/>
                <a:ea typeface="微软雅黑" panose="020B0503020204020204" pitchFamily="34" charset="-122"/>
              </a:rPr>
              <a:t>填表式申报</a:t>
            </a:r>
            <a:r>
              <a:rPr lang="zh-CN" altLang="en-US" sz="1600" dirty="0">
                <a:latin typeface="微软雅黑" panose="020B0503020204020204" pitchFamily="34" charset="-122"/>
                <a:ea typeface="微软雅黑" panose="020B0503020204020204" pitchFamily="34" charset="-122"/>
              </a:rPr>
              <a:t>，为纳税人提供数据预填服务。</a:t>
            </a:r>
            <a:endParaRPr lang="en-US" altLang="zh-CN" sz="1600" dirty="0">
              <a:latin typeface="微软雅黑" panose="020B0503020204020204" pitchFamily="34" charset="-122"/>
              <a:ea typeface="微软雅黑" panose="020B0503020204020204" pitchFamily="34" charset="-122"/>
            </a:endParaRPr>
          </a:p>
          <a:p>
            <a:pPr>
              <a:lnSpc>
                <a:spcPct val="150000"/>
              </a:lnSpc>
            </a:pPr>
            <a:endParaRPr lang="en-US" altLang="zh-CN" sz="1600" dirty="0">
              <a:latin typeface="微软雅黑" panose="020B0503020204020204" pitchFamily="34" charset="-122"/>
              <a:ea typeface="微软雅黑" panose="020B0503020204020204" pitchFamily="34" charset="-122"/>
            </a:endParaRPr>
          </a:p>
        </p:txBody>
      </p:sp>
      <p:sp>
        <p:nvSpPr>
          <p:cNvPr id="9" name=" 166"/>
          <p:cNvSpPr/>
          <p:nvPr/>
        </p:nvSpPr>
        <p:spPr>
          <a:xfrm>
            <a:off x="2879725" y="927100"/>
            <a:ext cx="6549390" cy="5384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9" rIns="121917" bIns="60959" anchor="ctr">
            <a:scene3d>
              <a:camera prst="orthographicFront"/>
              <a:lightRig rig="threePt" dir="t"/>
            </a:scene3d>
            <a:sp3d>
              <a:contourClr>
                <a:srgbClr val="FFFFFF"/>
              </a:contourClr>
            </a:sp3d>
          </a:bodyPr>
          <a:lstStyle/>
          <a:p>
            <a:pPr algn="ctr" defTabSz="914400">
              <a:defRPr/>
            </a:pPr>
            <a:r>
              <a:rPr lang="zh-CN" altLang="en-US" sz="2000" b="1" dirty="0">
                <a:solidFill>
                  <a:srgbClr val="FFFFFF"/>
                </a:solidFill>
                <a:latin typeface="微软雅黑" panose="020B0503020204020204" pitchFamily="34" charset="-122"/>
                <a:ea typeface="微软雅黑" panose="020B0503020204020204" pitchFamily="34" charset="-122"/>
              </a:rPr>
              <a:t>增值税及附加税费申报（小规模纳税人）申报场景说明</a:t>
            </a:r>
            <a:endParaRPr lang="zh-CN" altLang="en-US" sz="2000" b="1" dirty="0">
              <a:solidFill>
                <a:srgbClr val="FFFFFF"/>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a:off x="1085640" y="1931637"/>
            <a:ext cx="3725361" cy="3525166"/>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、功能路径</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 Placeholder 8"/>
          <p:cNvSpPr txBox="1"/>
          <p:nvPr>
            <p:custDataLst>
              <p:tags r:id="rId1"/>
            </p:custDataLst>
          </p:nvPr>
        </p:nvSpPr>
        <p:spPr>
          <a:xfrm>
            <a:off x="795277" y="1053465"/>
            <a:ext cx="3355808" cy="146558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effectLst/>
                <a:latin typeface="+mj-ea"/>
                <a:ea typeface="+mj-ea"/>
                <a:cs typeface="华文仿宋" panose="02010600040101010101" pitchFamily="2" charset="-122"/>
              </a:rPr>
              <a:t>通过</a:t>
            </a:r>
            <a:r>
              <a:rPr lang="zh-CN" altLang="zh-CN" sz="1600" kern="100" dirty="0">
                <a:effectLst/>
                <a:latin typeface="+mj-ea"/>
                <a:ea typeface="+mj-ea"/>
                <a:cs typeface="华文仿宋" panose="02010600040101010101" pitchFamily="2" charset="-122"/>
              </a:rPr>
              <a:t>【我要办税】</a:t>
            </a:r>
            <a:r>
              <a:rPr lang="en-US" altLang="zh-CN" sz="1600" kern="100" dirty="0">
                <a:effectLst/>
                <a:latin typeface="+mj-ea"/>
                <a:ea typeface="+mj-ea"/>
                <a:cs typeface="华文仿宋" panose="02010600040101010101" pitchFamily="2" charset="-122"/>
              </a:rPr>
              <a:t>-</a:t>
            </a:r>
            <a:r>
              <a:rPr lang="zh-CN" altLang="zh-CN" sz="1600" kern="100" dirty="0">
                <a:effectLst/>
                <a:latin typeface="+mj-ea"/>
                <a:ea typeface="+mj-ea"/>
                <a:cs typeface="华文仿宋" panose="02010600040101010101" pitchFamily="2" charset="-122"/>
              </a:rPr>
              <a:t>【税费申报及缴纳】</a:t>
            </a:r>
            <a:r>
              <a:rPr lang="en-US" altLang="zh-CN" sz="1600" kern="100" dirty="0">
                <a:effectLst/>
                <a:latin typeface="+mj-ea"/>
                <a:ea typeface="+mj-ea"/>
                <a:cs typeface="华文仿宋" panose="02010600040101010101" pitchFamily="2" charset="-122"/>
              </a:rPr>
              <a:t>-</a:t>
            </a:r>
            <a:r>
              <a:rPr lang="zh-CN" altLang="zh-CN" sz="1600" kern="100" dirty="0">
                <a:effectLst/>
                <a:latin typeface="+mj-ea"/>
                <a:ea typeface="+mj-ea"/>
                <a:cs typeface="华文仿宋" panose="02010600040101010101" pitchFamily="2" charset="-122"/>
              </a:rPr>
              <a:t>【</a:t>
            </a:r>
            <a:r>
              <a:rPr lang="zh-CN" altLang="zh-CN" sz="1600" kern="100" dirty="0">
                <a:solidFill>
                  <a:srgbClr val="000000"/>
                </a:solidFill>
                <a:effectLst/>
                <a:latin typeface="+mj-ea"/>
                <a:ea typeface="+mj-ea"/>
                <a:cs typeface="华文仿宋" panose="02010600040101010101" pitchFamily="2" charset="-122"/>
              </a:rPr>
              <a:t>增值税及附加税费申报（</a:t>
            </a:r>
            <a:r>
              <a:rPr lang="zh-CN" altLang="en-US" sz="1600" kern="100" dirty="0">
                <a:solidFill>
                  <a:srgbClr val="000000"/>
                </a:solidFill>
                <a:effectLst/>
                <a:latin typeface="+mj-ea"/>
                <a:ea typeface="+mj-ea"/>
                <a:cs typeface="华文仿宋" panose="02010600040101010101" pitchFamily="2" charset="-122"/>
              </a:rPr>
              <a:t>小规模纳税人</a:t>
            </a:r>
            <a:r>
              <a:rPr lang="zh-CN" altLang="zh-CN" sz="1600" kern="100" dirty="0">
                <a:solidFill>
                  <a:srgbClr val="000000"/>
                </a:solidFill>
                <a:effectLst/>
                <a:latin typeface="+mj-ea"/>
                <a:ea typeface="+mj-ea"/>
                <a:cs typeface="华文仿宋" panose="02010600040101010101" pitchFamily="2" charset="-122"/>
              </a:rPr>
              <a:t>）】</a:t>
            </a:r>
            <a:r>
              <a:rPr lang="zh-CN" altLang="zh-CN" sz="1600" dirty="0">
                <a:effectLst/>
                <a:latin typeface="+mj-ea"/>
                <a:ea typeface="+mj-ea"/>
              </a:rPr>
              <a:t> </a:t>
            </a:r>
            <a:r>
              <a:rPr lang="zh-CN" altLang="en-US" sz="1600" dirty="0">
                <a:effectLst/>
                <a:latin typeface="+mj-ea"/>
                <a:ea typeface="+mj-ea"/>
              </a:rPr>
              <a:t>进入办税功能。</a:t>
            </a:r>
            <a:endParaRPr lang="zh-CN" altLang="en-US" sz="1600" dirty="0">
              <a:latin typeface="+mj-ea"/>
              <a:ea typeface="+mj-ea"/>
              <a:sym typeface="微软雅黑" panose="020B0503020204020204" pitchFamily="34" charset="-122"/>
            </a:endParaRPr>
          </a:p>
        </p:txBody>
      </p:sp>
      <p:sp>
        <p:nvSpPr>
          <p:cNvPr id="15" name="Text Placeholder 8"/>
          <p:cNvSpPr txBox="1"/>
          <p:nvPr>
            <p:custDataLst>
              <p:tags r:id="rId2"/>
            </p:custDataLst>
          </p:nvPr>
        </p:nvSpPr>
        <p:spPr>
          <a:xfrm>
            <a:off x="742950" y="2722524"/>
            <a:ext cx="3355808" cy="1171382"/>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solidFill>
                  <a:srgbClr val="000000"/>
                </a:solidFill>
                <a:effectLst/>
                <a:latin typeface="+mj-ea"/>
                <a:ea typeface="+mj-ea"/>
                <a:cs typeface="华文仿宋" panose="02010600040101010101" pitchFamily="2" charset="-122"/>
              </a:rPr>
              <a:t>通过首页搜索栏输入关键字查找出的“增值税及附加税费申报（</a:t>
            </a:r>
            <a:r>
              <a:rPr lang="zh-CN" altLang="en-US" sz="1600" kern="100" dirty="0">
                <a:solidFill>
                  <a:srgbClr val="000000"/>
                </a:solidFill>
                <a:effectLst/>
                <a:latin typeface="+mj-ea"/>
                <a:ea typeface="+mj-ea"/>
                <a:cs typeface="华文仿宋" panose="02010600040101010101" pitchFamily="2" charset="-122"/>
              </a:rPr>
              <a:t>小规模纳税人</a:t>
            </a:r>
            <a:r>
              <a:rPr lang="zh-CN" altLang="zh-CN" sz="1600" kern="100" dirty="0">
                <a:solidFill>
                  <a:srgbClr val="000000"/>
                </a:solidFill>
                <a:effectLst/>
                <a:latin typeface="+mj-ea"/>
                <a:ea typeface="+mj-ea"/>
                <a:cs typeface="华文仿宋" panose="02010600040101010101" pitchFamily="2" charset="-122"/>
              </a:rPr>
              <a:t>）”</a:t>
            </a:r>
            <a:r>
              <a:rPr lang="zh-CN" altLang="zh-CN" sz="1600" dirty="0">
                <a:effectLst/>
                <a:latin typeface="+mj-ea"/>
                <a:ea typeface="+mj-ea"/>
              </a:rPr>
              <a:t> </a:t>
            </a:r>
            <a:r>
              <a:rPr lang="zh-CN" altLang="en-US" sz="1600" dirty="0">
                <a:effectLst/>
                <a:latin typeface="+mj-ea"/>
                <a:ea typeface="+mj-ea"/>
              </a:rPr>
              <a:t>进入办税功能。</a:t>
            </a:r>
            <a:endParaRPr lang="zh-CN" altLang="en-US" sz="1600" dirty="0">
              <a:latin typeface="+mj-ea"/>
              <a:ea typeface="+mj-ea"/>
              <a:sym typeface="微软雅黑" panose="020B0503020204020204" pitchFamily="34" charset="-122"/>
            </a:endParaRPr>
          </a:p>
        </p:txBody>
      </p:sp>
      <p:sp>
        <p:nvSpPr>
          <p:cNvPr id="16" name="椭圆 15"/>
          <p:cNvSpPr/>
          <p:nvPr/>
        </p:nvSpPr>
        <p:spPr>
          <a:xfrm>
            <a:off x="548634" y="2889484"/>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6" name="Text Placeholder 8"/>
          <p:cNvSpPr txBox="1"/>
          <p:nvPr>
            <p:custDataLst>
              <p:tags r:id="rId3"/>
            </p:custDataLst>
          </p:nvPr>
        </p:nvSpPr>
        <p:spPr>
          <a:xfrm>
            <a:off x="742949" y="4348116"/>
            <a:ext cx="3248479" cy="80408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solidFill>
                  <a:srgbClr val="000000"/>
                </a:solidFill>
                <a:effectLst/>
                <a:latin typeface="+mj-ea"/>
                <a:ea typeface="+mj-ea"/>
                <a:cs typeface="华文仿宋" panose="02010600040101010101" pitchFamily="2" charset="-122"/>
              </a:rPr>
              <a:t>通过</a:t>
            </a:r>
            <a:r>
              <a:rPr lang="zh-CN" altLang="zh-CN" sz="1600" kern="100" dirty="0">
                <a:solidFill>
                  <a:srgbClr val="000000"/>
                </a:solidFill>
                <a:effectLst/>
                <a:latin typeface="+mj-ea"/>
                <a:ea typeface="+mj-ea"/>
                <a:cs typeface="华文仿宋" panose="02010600040101010101" pitchFamily="2" charset="-122"/>
              </a:rPr>
              <a:t>本期应申报提醒</a:t>
            </a:r>
            <a:r>
              <a:rPr lang="zh-CN" altLang="en-US" sz="1600" dirty="0">
                <a:effectLst/>
                <a:latin typeface="+mj-ea"/>
                <a:ea typeface="+mj-ea"/>
              </a:rPr>
              <a:t>进入办税功能。</a:t>
            </a:r>
            <a:endParaRPr lang="zh-CN" altLang="en-US" sz="1600" dirty="0">
              <a:latin typeface="+mj-ea"/>
              <a:ea typeface="+mj-ea"/>
              <a:sym typeface="微软雅黑" panose="020B0503020204020204" pitchFamily="34" charset="-122"/>
            </a:endParaRPr>
          </a:p>
        </p:txBody>
      </p:sp>
      <p:sp>
        <p:nvSpPr>
          <p:cNvPr id="7" name="椭圆 6"/>
          <p:cNvSpPr/>
          <p:nvPr/>
        </p:nvSpPr>
        <p:spPr>
          <a:xfrm>
            <a:off x="539424" y="452728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8" name="Text Placeholder 8"/>
          <p:cNvSpPr txBox="1"/>
          <p:nvPr>
            <p:custDataLst>
              <p:tags r:id="rId4"/>
            </p:custDataLst>
          </p:nvPr>
        </p:nvSpPr>
        <p:spPr>
          <a:xfrm>
            <a:off x="694875" y="5455764"/>
            <a:ext cx="3248478" cy="1089174"/>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endParaRPr lang="zh-CN" altLang="en-US" sz="1600" dirty="0">
              <a:latin typeface="+mj-ea"/>
              <a:ea typeface="+mj-ea"/>
              <a:sym typeface="微软雅黑" panose="020B0503020204020204" pitchFamily="34" charset="-122"/>
            </a:endParaRPr>
          </a:p>
        </p:txBody>
      </p:sp>
      <p:sp>
        <p:nvSpPr>
          <p:cNvPr id="14" name="椭圆 13"/>
          <p:cNvSpPr/>
          <p:nvPr/>
        </p:nvSpPr>
        <p:spPr>
          <a:xfrm>
            <a:off x="545015" y="1251682"/>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5"/>
          <a:stretch>
            <a:fillRect/>
          </a:stretch>
        </p:blipFill>
        <p:spPr>
          <a:xfrm>
            <a:off x="4098758" y="1176753"/>
            <a:ext cx="7772400" cy="1353133"/>
          </a:xfrm>
          <a:prstGeom prst="rect">
            <a:avLst/>
          </a:prstGeom>
        </p:spPr>
      </p:pic>
      <p:pic>
        <p:nvPicPr>
          <p:cNvPr id="18" name="图片 17"/>
          <p:cNvPicPr>
            <a:picLocks noChangeAspect="1"/>
          </p:cNvPicPr>
          <p:nvPr/>
        </p:nvPicPr>
        <p:blipFill>
          <a:blip r:embed="rId6"/>
          <a:stretch>
            <a:fillRect/>
          </a:stretch>
        </p:blipFill>
        <p:spPr>
          <a:xfrm>
            <a:off x="4098758" y="2746475"/>
            <a:ext cx="7772400" cy="3861341"/>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确认式申报（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文本框 8"/>
          <p:cNvSpPr txBox="1"/>
          <p:nvPr>
            <p:custDataLst>
              <p:tags r:id="rId1"/>
            </p:custDataLst>
          </p:nvPr>
        </p:nvSpPr>
        <p:spPr>
          <a:xfrm>
            <a:off x="514350" y="1101725"/>
            <a:ext cx="2048510" cy="2556510"/>
          </a:xfrm>
          <a:prstGeom prst="rect">
            <a:avLst/>
          </a:prstGeom>
          <a:noFill/>
        </p:spPr>
        <p:txBody>
          <a:bodyPr wrap="square" rtlCol="0">
            <a:noAutofit/>
          </a:bodyPr>
          <a:lstStyle/>
          <a:p>
            <a:endParaRPr lang="zh-CN" altLang="en-US" dirty="0"/>
          </a:p>
        </p:txBody>
      </p:sp>
      <p:grpSp>
        <p:nvGrpSpPr>
          <p:cNvPr id="10" name="组合 9"/>
          <p:cNvGrpSpPr/>
          <p:nvPr/>
        </p:nvGrpSpPr>
        <p:grpSpPr>
          <a:xfrm>
            <a:off x="546735" y="950595"/>
            <a:ext cx="3002915" cy="847725"/>
            <a:chOff x="1232" y="2519"/>
            <a:chExt cx="4729" cy="1335"/>
          </a:xfrm>
        </p:grpSpPr>
        <p:sp>
          <p:nvSpPr>
            <p:cNvPr id="11" name="Text Placeholder 8"/>
            <p:cNvSpPr txBox="1"/>
            <p:nvPr>
              <p:custDataLst>
                <p:tags r:id="rId2"/>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命中业务简单标签的纳税人，系统自动推荐确认式申报。</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7970" y="821055"/>
            <a:ext cx="7772400" cy="5874385"/>
          </a:xfrm>
          <a:prstGeom prst="rect">
            <a:avLst/>
          </a:prstGeom>
        </p:spPr>
      </p:pic>
      <p:sp>
        <p:nvSpPr>
          <p:cNvPr id="2" name="Text Placeholder 8"/>
          <p:cNvSpPr txBox="1"/>
          <p:nvPr>
            <p:custDataLst>
              <p:tags r:id="rId4"/>
            </p:custDataLst>
          </p:nvPr>
        </p:nvSpPr>
        <p:spPr>
          <a:xfrm>
            <a:off x="823595" y="2025650"/>
            <a:ext cx="2856230" cy="110109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税款信息</a:t>
            </a:r>
            <a:r>
              <a:rPr lang="zh-CN" altLang="en-US" sz="1600" dirty="0">
                <a:latin typeface="+mj-ea"/>
                <a:ea typeface="+mj-ea"/>
                <a:sym typeface="+mn-ea"/>
              </a:rPr>
              <a:t>：页面上方，位置显著，一眼就能看出各个税种的税款是多少</a:t>
            </a:r>
            <a:endParaRPr lang="en-US" altLang="zh-CN" sz="1600" dirty="0">
              <a:latin typeface="+mj-ea"/>
              <a:ea typeface="+mj-ea"/>
              <a:sym typeface="+mn-ea"/>
            </a:endParaRPr>
          </a:p>
        </p:txBody>
      </p:sp>
      <p:sp>
        <p:nvSpPr>
          <p:cNvPr id="4" name="椭圆 3"/>
          <p:cNvSpPr/>
          <p:nvPr/>
        </p:nvSpPr>
        <p:spPr>
          <a:xfrm>
            <a:off x="548640" y="2180021"/>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5" name="Text Placeholder 8"/>
          <p:cNvSpPr txBox="1"/>
          <p:nvPr>
            <p:custDataLst>
              <p:tags r:id="rId5"/>
            </p:custDataLst>
          </p:nvPr>
        </p:nvSpPr>
        <p:spPr>
          <a:xfrm>
            <a:off x="800661" y="3246755"/>
            <a:ext cx="2856494"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销售收入信息：</a:t>
            </a:r>
            <a:r>
              <a:rPr lang="zh-CN" altLang="en-US" sz="1600" dirty="0">
                <a:latin typeface="+mj-ea"/>
                <a:ea typeface="+mj-ea"/>
                <a:sym typeface="+mn-ea"/>
              </a:rPr>
              <a:t>页面中间，可对销售收入进行修改，补充未开票收入。</a:t>
            </a:r>
            <a:endParaRPr lang="en-US" altLang="zh-CN" sz="1600" dirty="0">
              <a:latin typeface="+mj-ea"/>
              <a:ea typeface="+mj-ea"/>
              <a:sym typeface="+mn-ea"/>
            </a:endParaRPr>
          </a:p>
        </p:txBody>
      </p:sp>
      <p:sp>
        <p:nvSpPr>
          <p:cNvPr id="6" name="椭圆 5"/>
          <p:cNvSpPr/>
          <p:nvPr/>
        </p:nvSpPr>
        <p:spPr>
          <a:xfrm>
            <a:off x="560070" y="341255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7" name="Text Placeholder 8"/>
          <p:cNvSpPr txBox="1"/>
          <p:nvPr>
            <p:custDataLst>
              <p:tags r:id="rId6"/>
            </p:custDataLst>
          </p:nvPr>
        </p:nvSpPr>
        <p:spPr>
          <a:xfrm>
            <a:off x="849556" y="4473575"/>
            <a:ext cx="2856494"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税款计算信息：</a:t>
            </a:r>
            <a:r>
              <a:rPr lang="zh-CN" altLang="en-US" sz="1600" dirty="0">
                <a:latin typeface="+mj-ea"/>
                <a:ea typeface="+mj-ea"/>
                <a:sym typeface="+mn-ea"/>
              </a:rPr>
              <a:t>页面下方，需了解算税过程中重要数据项的，可在此查看。</a:t>
            </a:r>
            <a:endParaRPr lang="en-US" altLang="zh-CN" sz="1600" dirty="0">
              <a:latin typeface="+mj-ea"/>
              <a:ea typeface="+mj-ea"/>
              <a:sym typeface="+mn-ea"/>
            </a:endParaRPr>
          </a:p>
        </p:txBody>
      </p:sp>
      <p:sp>
        <p:nvSpPr>
          <p:cNvPr id="8" name="椭圆 7"/>
          <p:cNvSpPr/>
          <p:nvPr/>
        </p:nvSpPr>
        <p:spPr>
          <a:xfrm>
            <a:off x="574675" y="467366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确认式申报（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文本框 8"/>
          <p:cNvSpPr txBox="1"/>
          <p:nvPr>
            <p:custDataLst>
              <p:tags r:id="rId1"/>
            </p:custDataLst>
          </p:nvPr>
        </p:nvSpPr>
        <p:spPr>
          <a:xfrm>
            <a:off x="514350" y="1101725"/>
            <a:ext cx="2048510" cy="2556510"/>
          </a:xfrm>
          <a:prstGeom prst="rect">
            <a:avLst/>
          </a:prstGeom>
          <a:noFill/>
        </p:spPr>
        <p:txBody>
          <a:bodyPr wrap="square" rtlCol="0">
            <a:noAutofit/>
          </a:bodyPr>
          <a:lstStyle/>
          <a:p>
            <a:endParaRPr lang="zh-CN" altLang="en-US" dirty="0"/>
          </a:p>
        </p:txBody>
      </p:sp>
      <p:grpSp>
        <p:nvGrpSpPr>
          <p:cNvPr id="10" name="组合 9"/>
          <p:cNvGrpSpPr/>
          <p:nvPr/>
        </p:nvGrpSpPr>
        <p:grpSpPr>
          <a:xfrm>
            <a:off x="500380" y="1468120"/>
            <a:ext cx="3002915" cy="847725"/>
            <a:chOff x="1232" y="2519"/>
            <a:chExt cx="4729" cy="1335"/>
          </a:xfrm>
        </p:grpSpPr>
        <p:sp>
          <p:nvSpPr>
            <p:cNvPr id="11" name="Text Placeholder 8"/>
            <p:cNvSpPr txBox="1"/>
            <p:nvPr>
              <p:custDataLst>
                <p:tags r:id="rId2"/>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纳税人</a:t>
              </a:r>
              <a:r>
                <a:rPr lang="zh-CN" altLang="zh-CN" sz="1600" dirty="0">
                  <a:latin typeface="+mj-ea"/>
                  <a:ea typeface="+mj-ea"/>
                </a:rPr>
                <a:t>如存在未开票收入等情况，纳税人可进行补录</a:t>
              </a:r>
              <a:r>
                <a:rPr lang="zh-CN" altLang="en-US" sz="1600" dirty="0">
                  <a:latin typeface="+mj-ea"/>
                  <a:ea typeface="+mj-ea"/>
                  <a:sym typeface="微软雅黑" panose="020B0503020204020204" pitchFamily="34" charset="-122"/>
                </a:rPr>
                <a:t>。</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sp>
        <p:nvSpPr>
          <p:cNvPr id="15" name="Text Placeholder 8"/>
          <p:cNvSpPr txBox="1"/>
          <p:nvPr>
            <p:custDataLst>
              <p:tags r:id="rId3"/>
            </p:custDataLst>
          </p:nvPr>
        </p:nvSpPr>
        <p:spPr>
          <a:xfrm>
            <a:off x="789305" y="2748915"/>
            <a:ext cx="2533015"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纳税人填写完确认税款信息无误，可直接提交申报。</a:t>
            </a:r>
            <a:endParaRPr lang="zh-CN" altLang="en-US" sz="1600" dirty="0">
              <a:latin typeface="+mj-ea"/>
              <a:ea typeface="+mj-ea"/>
              <a:sym typeface="微软雅黑" panose="020B0503020204020204" pitchFamily="34" charset="-122"/>
            </a:endParaRPr>
          </a:p>
        </p:txBody>
      </p:sp>
      <p:sp>
        <p:nvSpPr>
          <p:cNvPr id="16" name="椭圆 15"/>
          <p:cNvSpPr/>
          <p:nvPr/>
        </p:nvSpPr>
        <p:spPr>
          <a:xfrm>
            <a:off x="514350" y="2949006"/>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3645725" y="1227100"/>
            <a:ext cx="7772400" cy="4403800"/>
          </a:xfrm>
          <a:prstGeom prst="rect">
            <a:avLst/>
          </a:prstGeom>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确认式申报（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002915" cy="847725"/>
            <a:chOff x="1232" y="2519"/>
            <a:chExt cx="4729" cy="1335"/>
          </a:xfrm>
        </p:grpSpPr>
        <p:sp>
          <p:nvSpPr>
            <p:cNvPr id="11" name="Text Placeholder 8"/>
            <p:cNvSpPr txBox="1"/>
            <p:nvPr>
              <p:custDataLst>
                <p:tags r:id="rId1"/>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纳税人在申报提交时需要输入“真实”、“责任”四个字完成声明。</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3" name="图片 2"/>
          <p:cNvPicPr>
            <a:picLocks noChangeAspect="1"/>
          </p:cNvPicPr>
          <p:nvPr/>
        </p:nvPicPr>
        <p:blipFill>
          <a:blip r:embed="rId2"/>
          <a:stretch>
            <a:fillRect/>
          </a:stretch>
        </p:blipFill>
        <p:spPr>
          <a:xfrm>
            <a:off x="3676650" y="1232210"/>
            <a:ext cx="7772400" cy="4393580"/>
          </a:xfrm>
          <a:prstGeom prst="rect">
            <a:avLst/>
          </a:prstGeom>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73850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填表式申报（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1/2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685800">
              <a:defRPr/>
            </a:pP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文本框 4"/>
          <p:cNvSpPr txBox="1"/>
          <p:nvPr>
            <p:custDataLst>
              <p:tags r:id="rId1"/>
            </p:custDataLst>
          </p:nvPr>
        </p:nvSpPr>
        <p:spPr>
          <a:xfrm>
            <a:off x="514350" y="1101725"/>
            <a:ext cx="2048510" cy="2556510"/>
          </a:xfrm>
          <a:prstGeom prst="rect">
            <a:avLst/>
          </a:prstGeom>
          <a:noFill/>
        </p:spPr>
        <p:txBody>
          <a:bodyPr wrap="square" rtlCol="0">
            <a:noAutofit/>
          </a:bodyPr>
          <a:lstStyle/>
          <a:p>
            <a:endParaRPr lang="zh-CN" altLang="en-US" dirty="0"/>
          </a:p>
        </p:txBody>
      </p:sp>
      <p:grpSp>
        <p:nvGrpSpPr>
          <p:cNvPr id="9" name="组合 8"/>
          <p:cNvGrpSpPr/>
          <p:nvPr/>
        </p:nvGrpSpPr>
        <p:grpSpPr>
          <a:xfrm>
            <a:off x="500380" y="1468120"/>
            <a:ext cx="3002915" cy="847725"/>
            <a:chOff x="1232" y="2519"/>
            <a:chExt cx="4729" cy="1335"/>
          </a:xfrm>
        </p:grpSpPr>
        <p:sp>
          <p:nvSpPr>
            <p:cNvPr id="10" name="Text Placeholder 8"/>
            <p:cNvSpPr txBox="1"/>
            <p:nvPr>
              <p:custDataLst>
                <p:tags r:id="rId2"/>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微软雅黑" panose="020B0503020204020204" pitchFamily="34" charset="-122"/>
                </a:rPr>
                <a:t>命中业务复杂标签的纳税人，系统自动推荐填表式申报。</a:t>
              </a:r>
              <a:endParaRPr lang="zh-CN" altLang="en-US" sz="1600" dirty="0">
                <a:latin typeface="+mj-ea"/>
                <a:ea typeface="+mj-ea"/>
                <a:sym typeface="微软雅黑" panose="020B0503020204020204" pitchFamily="34" charset="-122"/>
              </a:endParaRPr>
            </a:p>
          </p:txBody>
        </p:sp>
        <p:sp>
          <p:nvSpPr>
            <p:cNvPr id="11" name="椭圆 10"/>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3" name="图片 2"/>
          <p:cNvPicPr>
            <a:picLocks noChangeAspect="1"/>
          </p:cNvPicPr>
          <p:nvPr/>
        </p:nvPicPr>
        <p:blipFill>
          <a:blip r:embed="rId3"/>
          <a:stretch>
            <a:fillRect/>
          </a:stretch>
        </p:blipFill>
        <p:spPr>
          <a:xfrm>
            <a:off x="3782899" y="1225290"/>
            <a:ext cx="7772400" cy="4407420"/>
          </a:xfrm>
          <a:prstGeom prst="rect">
            <a:avLst/>
          </a:prstGeom>
        </p:spPr>
      </p:pic>
      <p:sp>
        <p:nvSpPr>
          <p:cNvPr id="2" name="Text Placeholder 8"/>
          <p:cNvSpPr txBox="1"/>
          <p:nvPr>
            <p:custDataLst>
              <p:tags r:id="rId4"/>
            </p:custDataLst>
          </p:nvPr>
        </p:nvSpPr>
        <p:spPr>
          <a:xfrm>
            <a:off x="752475" y="3827780"/>
            <a:ext cx="2629535" cy="133223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报表表单：</a:t>
            </a:r>
            <a:r>
              <a:rPr lang="zh-CN" altLang="en-US" sz="1600" dirty="0">
                <a:latin typeface="+mj-ea"/>
                <a:ea typeface="+mj-ea"/>
                <a:sym typeface="+mn-ea"/>
              </a:rPr>
              <a:t>页面右侧，系统根据发票信息、核定信息、历史申报数据等对报表进行预填。</a:t>
            </a:r>
            <a:endParaRPr lang="zh-CN" altLang="en-US" sz="1600" dirty="0">
              <a:latin typeface="+mj-ea"/>
              <a:ea typeface="+mj-ea"/>
              <a:sym typeface="微软雅黑" panose="020B0503020204020204" pitchFamily="34" charset="-122"/>
            </a:endParaRPr>
          </a:p>
        </p:txBody>
      </p:sp>
      <p:sp>
        <p:nvSpPr>
          <p:cNvPr id="4" name="椭圆 3"/>
          <p:cNvSpPr/>
          <p:nvPr/>
        </p:nvSpPr>
        <p:spPr>
          <a:xfrm>
            <a:off x="477520" y="4027805"/>
            <a:ext cx="12573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
        <p:nvSpPr>
          <p:cNvPr id="6" name="Text Placeholder 8"/>
          <p:cNvSpPr txBox="1"/>
          <p:nvPr>
            <p:custDataLst>
              <p:tags r:id="rId5"/>
            </p:custDataLst>
          </p:nvPr>
        </p:nvSpPr>
        <p:spPr>
          <a:xfrm>
            <a:off x="754380" y="2581275"/>
            <a:ext cx="2748280" cy="84772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latin typeface="+mj-ea"/>
                <a:ea typeface="+mj-ea"/>
                <a:sym typeface="+mn-ea"/>
              </a:rPr>
              <a:t>报表列表：</a:t>
            </a:r>
            <a:r>
              <a:rPr lang="zh-CN" altLang="en-US" sz="1600" dirty="0">
                <a:latin typeface="+mj-ea"/>
                <a:ea typeface="+mj-ea"/>
                <a:sym typeface="+mn-ea"/>
              </a:rPr>
              <a:t>页面左侧，固定显示小规纳税人的</a:t>
            </a:r>
            <a:r>
              <a:rPr lang="en-US" altLang="zh-CN" sz="1600" dirty="0">
                <a:latin typeface="+mj-ea"/>
                <a:ea typeface="+mj-ea"/>
                <a:sym typeface="+mn-ea"/>
              </a:rPr>
              <a:t>4</a:t>
            </a:r>
            <a:r>
              <a:rPr lang="zh-CN" altLang="en-US" sz="1600" dirty="0">
                <a:latin typeface="+mj-ea"/>
                <a:ea typeface="+mj-ea"/>
                <a:sym typeface="+mn-ea"/>
              </a:rPr>
              <a:t>张申报表</a:t>
            </a:r>
            <a:endParaRPr lang="zh-CN" altLang="en-US" sz="1600" dirty="0">
              <a:latin typeface="+mj-ea"/>
              <a:ea typeface="+mj-ea"/>
              <a:sym typeface="+mn-ea"/>
            </a:endParaRPr>
          </a:p>
        </p:txBody>
      </p:sp>
      <p:sp>
        <p:nvSpPr>
          <p:cNvPr id="7" name="椭圆 6"/>
          <p:cNvSpPr/>
          <p:nvPr/>
        </p:nvSpPr>
        <p:spPr>
          <a:xfrm>
            <a:off x="479425" y="2781300"/>
            <a:ext cx="12573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功能设计</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填表式申报（</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2/2</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002915" cy="847725"/>
            <a:chOff x="1232" y="2519"/>
            <a:chExt cx="4729" cy="1335"/>
          </a:xfrm>
        </p:grpSpPr>
        <p:sp>
          <p:nvSpPr>
            <p:cNvPr id="11" name="Text Placeholder 8"/>
            <p:cNvSpPr txBox="1"/>
            <p:nvPr>
              <p:custDataLst>
                <p:tags r:id="rId1"/>
              </p:custDataLst>
            </p:nvPr>
          </p:nvSpPr>
          <p:spPr>
            <a:xfrm>
              <a:off x="1614" y="2519"/>
              <a:ext cx="4347" cy="1335"/>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latin typeface="+mj-ea"/>
                  <a:ea typeface="+mj-ea"/>
                  <a:sym typeface="+mn-ea"/>
                </a:rPr>
                <a:t>纳税人在申报提交时需要输入“真实”、“责任”四个字完成声明。</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2"/>
          <a:stretch>
            <a:fillRect/>
          </a:stretch>
        </p:blipFill>
        <p:spPr>
          <a:xfrm>
            <a:off x="3782899" y="1227631"/>
            <a:ext cx="7772400" cy="4402737"/>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表内表间比对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002915" cy="1859280"/>
            <a:chOff x="1232" y="2519"/>
            <a:chExt cx="4729" cy="2928"/>
          </a:xfrm>
        </p:grpSpPr>
        <p:sp>
          <p:nvSpPr>
            <p:cNvPr id="11" name="Text Placeholder 8"/>
            <p:cNvSpPr txBox="1"/>
            <p:nvPr>
              <p:custDataLst>
                <p:tags r:id="rId1"/>
              </p:custDataLst>
            </p:nvPr>
          </p:nvSpPr>
          <p:spPr>
            <a:xfrm>
              <a:off x="1614" y="2519"/>
              <a:ext cx="4347" cy="292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effectLst/>
                  <a:latin typeface="+mj-ea"/>
                  <a:ea typeface="+mj-ea"/>
                  <a:cs typeface="仿宋_GB2312" panose="02010609030101010101" charset="-122"/>
                </a:rPr>
                <a:t>当申报提交出现比对不通过的情况时，根据信息提示，先修改申报表数据，特别是出现强制性比对不通过时，系统将无法进行申报。</a:t>
              </a:r>
              <a:r>
                <a:rPr lang="zh-CN" altLang="zh-CN" sz="1600" dirty="0">
                  <a:effectLst/>
                  <a:latin typeface="+mj-ea"/>
                  <a:ea typeface="+mj-ea"/>
                </a:rPr>
                <a:t> </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2"/>
          <a:stretch>
            <a:fillRect/>
          </a:stretch>
        </p:blipFill>
        <p:spPr>
          <a:xfrm>
            <a:off x="3503295" y="1648460"/>
            <a:ext cx="8536305" cy="4098925"/>
          </a:xfrm>
          <a:prstGeom prst="rect">
            <a:avLst/>
          </a:prstGeom>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申报比对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00380" y="1468120"/>
            <a:ext cx="3562985" cy="1859280"/>
            <a:chOff x="1232" y="2519"/>
            <a:chExt cx="5611" cy="2928"/>
          </a:xfrm>
        </p:grpSpPr>
        <p:sp>
          <p:nvSpPr>
            <p:cNvPr id="11" name="Text Placeholder 8"/>
            <p:cNvSpPr txBox="1"/>
            <p:nvPr>
              <p:custDataLst>
                <p:tags r:id="rId1"/>
              </p:custDataLst>
            </p:nvPr>
          </p:nvSpPr>
          <p:spPr>
            <a:xfrm>
              <a:off x="1614" y="2519"/>
              <a:ext cx="5229" cy="2928"/>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effectLst/>
                  <a:latin typeface="+mj-ea"/>
                  <a:ea typeface="+mj-ea"/>
                  <a:cs typeface="仿宋_GB2312" panose="02010609030101010101" charset="-122"/>
                </a:rPr>
                <a:t>表间比对通过，进行</a:t>
              </a:r>
              <a:r>
                <a:rPr lang="zh-CN" altLang="zh-CN" sz="1600" kern="100" dirty="0">
                  <a:effectLst/>
                  <a:latin typeface="+mj-ea"/>
                  <a:ea typeface="+mj-ea"/>
                  <a:cs typeface="仿宋_GB2312" panose="02010609030101010101" charset="-122"/>
                </a:rPr>
                <a:t>申报</a:t>
              </a:r>
              <a:r>
                <a:rPr lang="zh-CN" altLang="en-US" sz="1600" kern="100" dirty="0">
                  <a:effectLst/>
                  <a:latin typeface="+mj-ea"/>
                  <a:ea typeface="+mj-ea"/>
                  <a:cs typeface="仿宋_GB2312" panose="02010609030101010101" charset="-122"/>
                </a:rPr>
                <a:t>提交</a:t>
              </a:r>
              <a:r>
                <a:rPr lang="zh-CN" altLang="zh-CN" sz="1600" kern="100" dirty="0">
                  <a:effectLst/>
                  <a:latin typeface="+mj-ea"/>
                  <a:ea typeface="+mj-ea"/>
                  <a:cs typeface="仿宋_GB2312" panose="02010609030101010101" charset="-122"/>
                </a:rPr>
                <a:t>后系统进行申报数据与后台发起数据进行比对，判断是否存在比对不通过的强制性校验，若不通过会出现提示</a:t>
              </a:r>
              <a:r>
                <a:rPr lang="zh-CN" altLang="zh-CN" sz="1600" dirty="0">
                  <a:effectLst/>
                  <a:latin typeface="+mj-ea"/>
                  <a:ea typeface="+mj-ea"/>
                </a:rPr>
                <a:t> </a:t>
              </a:r>
              <a:r>
                <a:rPr lang="zh-CN" altLang="en-US" sz="1600" dirty="0">
                  <a:latin typeface="+mj-ea"/>
                  <a:ea typeface="+mj-ea"/>
                  <a:sym typeface="+mn-ea"/>
                </a:rPr>
                <a:t>。</a:t>
              </a:r>
              <a:endParaRPr lang="zh-CN" altLang="en-US" sz="1600" dirty="0">
                <a:latin typeface="+mj-ea"/>
                <a:ea typeface="+mj-ea"/>
                <a:sym typeface="微软雅黑" panose="020B0503020204020204" pitchFamily="34" charset="-122"/>
              </a:endParaRPr>
            </a:p>
          </p:txBody>
        </p:sp>
        <p:sp>
          <p:nvSpPr>
            <p:cNvPr id="12" name="椭圆 11"/>
            <p:cNvSpPr/>
            <p:nvPr/>
          </p:nvSpPr>
          <p:spPr>
            <a:xfrm>
              <a:off x="1232" y="280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sp>
        <p:nvSpPr>
          <p:cNvPr id="2" name="Text Placeholder 8"/>
          <p:cNvSpPr txBox="1"/>
          <p:nvPr>
            <p:custDataLst>
              <p:tags r:id="rId2"/>
            </p:custDataLst>
          </p:nvPr>
        </p:nvSpPr>
        <p:spPr>
          <a:xfrm>
            <a:off x="777240" y="3733165"/>
            <a:ext cx="3072765" cy="185928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kern="100" dirty="0">
                <a:effectLst/>
                <a:latin typeface="+mj-ea"/>
                <a:ea typeface="+mj-ea"/>
                <a:cs typeface="仿宋_GB2312" panose="02010609030101010101" charset="-122"/>
              </a:rPr>
              <a:t>可填写比对异常情况说明及上传相关佐证资料，后续税务人员处理异常转办任务时可查看纳税人提交的资料，以便审核。</a:t>
            </a:r>
            <a:endParaRPr lang="zh-CN" altLang="en-US" sz="1600" dirty="0">
              <a:latin typeface="+mj-ea"/>
              <a:ea typeface="+mj-ea"/>
              <a:sym typeface="微软雅黑" panose="020B0503020204020204" pitchFamily="34" charset="-122"/>
            </a:endParaRPr>
          </a:p>
        </p:txBody>
      </p:sp>
      <p:sp>
        <p:nvSpPr>
          <p:cNvPr id="3" name="椭圆 2"/>
          <p:cNvSpPr/>
          <p:nvPr/>
        </p:nvSpPr>
        <p:spPr>
          <a:xfrm>
            <a:off x="534670" y="3913505"/>
            <a:ext cx="149860" cy="1498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a:stretch>
            <a:fillRect/>
          </a:stretch>
        </p:blipFill>
        <p:spPr>
          <a:xfrm>
            <a:off x="4335145" y="877570"/>
            <a:ext cx="6614160" cy="2370455"/>
          </a:xfrm>
          <a:prstGeom prst="rect">
            <a:avLst/>
          </a:prstGeom>
        </p:spPr>
      </p:pic>
      <p:pic>
        <p:nvPicPr>
          <p:cNvPr id="9" name="图片 8"/>
          <p:cNvPicPr>
            <a:picLocks noChangeAspect="1"/>
          </p:cNvPicPr>
          <p:nvPr/>
        </p:nvPicPr>
        <p:blipFill>
          <a:blip r:embed="rId4"/>
          <a:stretch>
            <a:fillRect/>
          </a:stretch>
        </p:blipFill>
        <p:spPr>
          <a:xfrm>
            <a:off x="4335145" y="3307080"/>
            <a:ext cx="6614160" cy="3312160"/>
          </a:xfrm>
          <a:prstGeom prst="rect">
            <a:avLst/>
          </a:prstGeom>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文本框 2"/>
          <p:cNvSpPr txBox="1"/>
          <p:nvPr/>
        </p:nvSpPr>
        <p:spPr>
          <a:xfrm>
            <a:off x="942261" y="162411"/>
            <a:ext cx="10613038" cy="368935"/>
          </a:xfrm>
          <a:prstGeom prst="rect">
            <a:avLst/>
          </a:prstGeom>
          <a:noFill/>
        </p:spPr>
        <p:txBody>
          <a:bodyPr wrap="square" lIns="0" tIns="0" rIns="0" bIns="0" rtlCol="0">
            <a:spAutoFit/>
          </a:bodyPr>
          <a:lstStyle/>
          <a:p>
            <a:pPr defTabSz="685800">
              <a:defRPr/>
            </a:pP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、操作步骤</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申报完成</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534035" y="1330960"/>
            <a:ext cx="2969260" cy="1887855"/>
            <a:chOff x="1285" y="2519"/>
            <a:chExt cx="4676" cy="2973"/>
          </a:xfrm>
        </p:grpSpPr>
        <p:sp>
          <p:nvSpPr>
            <p:cNvPr id="11" name="Text Placeholder 8"/>
            <p:cNvSpPr txBox="1"/>
            <p:nvPr>
              <p:custDataLst>
                <p:tags r:id="rId1"/>
              </p:custDataLst>
            </p:nvPr>
          </p:nvSpPr>
          <p:spPr>
            <a:xfrm>
              <a:off x="1614" y="2519"/>
              <a:ext cx="4347" cy="2973"/>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zh-CN" sz="1600" kern="100" dirty="0">
                  <a:effectLst/>
                  <a:latin typeface="+mj-ea"/>
                  <a:ea typeface="+mj-ea"/>
                  <a:sym typeface="+mn-ea"/>
                </a:rPr>
                <a:t>申报成功后，可以立即缴款，查验本期税款显示无误之后，可点击立即缴款完成本次申报涉及的税费款缴纳。</a:t>
              </a:r>
              <a:r>
                <a:rPr lang="zh-CN" altLang="zh-CN" sz="1600" dirty="0">
                  <a:effectLst/>
                  <a:latin typeface="+mj-ea"/>
                  <a:ea typeface="+mj-ea"/>
                  <a:sym typeface="+mn-ea"/>
                </a:rPr>
                <a:t> </a:t>
              </a:r>
              <a:endParaRPr lang="zh-CN" altLang="en-US" sz="1600" dirty="0">
                <a:latin typeface="+mj-ea"/>
                <a:ea typeface="+mj-ea"/>
                <a:sym typeface="微软雅黑" panose="020B0503020204020204" pitchFamily="34" charset="-122"/>
              </a:endParaRPr>
            </a:p>
            <a:p>
              <a:pPr marL="0" indent="0">
                <a:lnSpc>
                  <a:spcPct val="150000"/>
                </a:lnSpc>
                <a:buNone/>
              </a:pPr>
              <a:r>
                <a:rPr lang="zh-CN" altLang="zh-CN" sz="1600" dirty="0">
                  <a:effectLst/>
                  <a:latin typeface="+mj-ea"/>
                  <a:ea typeface="+mj-ea"/>
                </a:rPr>
                <a:t> </a:t>
              </a:r>
              <a:endParaRPr lang="zh-CN" altLang="en-US" sz="1600" dirty="0">
                <a:latin typeface="+mj-ea"/>
                <a:ea typeface="+mj-ea"/>
                <a:sym typeface="微软雅黑" panose="020B0503020204020204" pitchFamily="34" charset="-122"/>
              </a:endParaRPr>
            </a:p>
          </p:txBody>
        </p:sp>
        <p:sp>
          <p:nvSpPr>
            <p:cNvPr id="12" name="椭圆 11"/>
            <p:cNvSpPr/>
            <p:nvPr/>
          </p:nvSpPr>
          <p:spPr>
            <a:xfrm>
              <a:off x="1285" y="2793"/>
              <a:ext cx="236" cy="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a:solidFill>
                  <a:schemeClr val="bg1"/>
                </a:solidFill>
                <a:latin typeface="微软雅黑" panose="020B0503020204020204" pitchFamily="34" charset="-122"/>
                <a:ea typeface="微软雅黑" panose="020B0503020204020204" pitchFamily="34" charset="-122"/>
              </a:endParaRPr>
            </a:p>
          </p:txBody>
        </p:sp>
      </p:grpSp>
      <p:pic>
        <p:nvPicPr>
          <p:cNvPr id="2" name="图片 1"/>
          <p:cNvPicPr>
            <a:picLocks noChangeAspect="1"/>
          </p:cNvPicPr>
          <p:nvPr/>
        </p:nvPicPr>
        <p:blipFill>
          <a:blip r:embed="rId2"/>
          <a:stretch>
            <a:fillRect/>
          </a:stretch>
        </p:blipFill>
        <p:spPr>
          <a:xfrm>
            <a:off x="3393440" y="1210310"/>
            <a:ext cx="8535035" cy="4099560"/>
          </a:xfrm>
          <a:prstGeom prst="rect">
            <a:avLst/>
          </a:prstGeom>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791" y="2444764"/>
            <a:ext cx="3858155" cy="2256807"/>
            <a:chOff x="-348240" y="1272812"/>
            <a:chExt cx="3067237" cy="1692605"/>
          </a:xfrm>
        </p:grpSpPr>
        <p:sp>
          <p:nvSpPr>
            <p:cNvPr id="52" name="平行四边形 51"/>
            <p:cNvSpPr/>
            <p:nvPr/>
          </p:nvSpPr>
          <p:spPr>
            <a:xfrm>
              <a:off x="-348240" y="1272812"/>
              <a:ext cx="3067237" cy="1692605"/>
            </a:xfrm>
            <a:prstGeom prst="parallelogram">
              <a:avLst>
                <a:gd name="adj" fmla="val 388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65"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 Placeholder 4"/>
            <p:cNvSpPr txBox="1"/>
            <p:nvPr/>
          </p:nvSpPr>
          <p:spPr>
            <a:xfrm>
              <a:off x="36932" y="1851760"/>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目录</a:t>
              </a:r>
              <a:endParaRPr kumimoji="0" lang="en-US" altLang="zh-CN"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Contents</a:t>
              </a:r>
              <a:endParaRPr kumimoji="0" lang="en-GB"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48"/>
          <p:cNvSpPr txBox="1"/>
          <p:nvPr/>
        </p:nvSpPr>
        <p:spPr>
          <a:xfrm>
            <a:off x="4916665" y="666097"/>
            <a:ext cx="6685889"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strike="noStrike" kern="1200" cap="none" spc="0" normalizeH="0" baseline="0" dirty="0">
                <a:solidFill>
                  <a:schemeClr val="tx1">
                    <a:lumMod val="75000"/>
                    <a:lumOff val="25000"/>
                  </a:schemeClr>
                </a:solidFill>
                <a:sym typeface="微软雅黑" panose="020B0503020204020204" pitchFamily="34" charset="-122"/>
              </a:rPr>
              <a:t>增值税及附加税费申报（一般纳税人适用）介绍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grpSp>
        <p:nvGrpSpPr>
          <p:cNvPr id="3" name="Group 139"/>
          <p:cNvGrpSpPr/>
          <p:nvPr/>
        </p:nvGrpSpPr>
        <p:grpSpPr>
          <a:xfrm>
            <a:off x="8742659" y="2497914"/>
            <a:ext cx="479968" cy="478229"/>
            <a:chOff x="4530725" y="1808163"/>
            <a:chExt cx="438150" cy="436563"/>
          </a:xfrm>
          <a:solidFill>
            <a:srgbClr val="005DA2"/>
          </a:solidFill>
        </p:grpSpPr>
        <p:sp>
          <p:nvSpPr>
            <p:cNvPr id="4"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Oval 69"/>
            <p:cNvSpPr>
              <a:spLocks noChangeArrowheads="1"/>
            </p:cNvSpPr>
            <p:nvPr/>
          </p:nvSpPr>
          <p:spPr bwMode="auto">
            <a:xfrm>
              <a:off x="4714875" y="1993900"/>
              <a:ext cx="68263" cy="66675"/>
            </a:xfrm>
            <a:prstGeom prst="ellipse">
              <a:avLst/>
            </a:pr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0" name="TextBox 15"/>
          <p:cNvSpPr txBox="1"/>
          <p:nvPr/>
        </p:nvSpPr>
        <p:spPr>
          <a:xfrm>
            <a:off x="5975202" y="4450349"/>
            <a:ext cx="394660" cy="502445"/>
          </a:xfrm>
          <a:prstGeom prst="rect">
            <a:avLst/>
          </a:prstGeom>
          <a:noFill/>
        </p:spPr>
        <p:txBody>
          <a:bodyPr wrap="non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48"/>
          <p:cNvSpPr txBox="1"/>
          <p:nvPr/>
        </p:nvSpPr>
        <p:spPr>
          <a:xfrm>
            <a:off x="4961750" y="4028658"/>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a:sym typeface="+mn-ea"/>
              </a:rPr>
              <a:t>出口退(免)税备案</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36" name="TextBox 48"/>
          <p:cNvSpPr txBox="1"/>
          <p:nvPr/>
        </p:nvSpPr>
        <p:spPr>
          <a:xfrm>
            <a:off x="4916805" y="1547495"/>
            <a:ext cx="622300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增值税及附加税费申报（小规模纳税人）介绍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37" name="TextBox 48"/>
          <p:cNvSpPr txBox="1"/>
          <p:nvPr/>
        </p:nvSpPr>
        <p:spPr>
          <a:xfrm>
            <a:off x="4961750" y="322555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免抵退税申报</a:t>
            </a:r>
            <a:endParaRPr kumimoji="0" lang="zh-CN" altLang="en-US" sz="2200" i="0" strike="noStrike" kern="1200" cap="none" spc="0" normalizeH="0" baseline="0" noProof="0" dirty="0">
              <a:ln>
                <a:noFill/>
              </a:ln>
              <a:solidFill>
                <a:schemeClr val="tx1">
                  <a:lumMod val="75000"/>
                  <a:lumOff val="25000"/>
                </a:schemeClr>
              </a:solidFill>
              <a:effectLst/>
              <a:uLnTx/>
              <a:uFillTx/>
              <a:sym typeface="微软雅黑" panose="020B0503020204020204" pitchFamily="34" charset="-122"/>
            </a:endParaRPr>
          </a:p>
        </p:txBody>
      </p:sp>
      <p:sp>
        <p:nvSpPr>
          <p:cNvPr id="42" name="TextBox 48"/>
          <p:cNvSpPr txBox="1"/>
          <p:nvPr/>
        </p:nvSpPr>
        <p:spPr>
          <a:xfrm>
            <a:off x="4916805" y="2444750"/>
            <a:ext cx="344932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rgbClr val="005DA2"/>
                </a:solidFill>
                <a:sym typeface="微软雅黑" panose="020B0503020204020204" pitchFamily="34" charset="-122"/>
              </a:rPr>
              <a:t>增值税留抵退税</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51" name="椭圆 50"/>
          <p:cNvSpPr/>
          <p:nvPr/>
        </p:nvSpPr>
        <p:spPr>
          <a:xfrm>
            <a:off x="4224471" y="67498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5"/>
          <p:cNvSpPr txBox="1"/>
          <p:nvPr/>
        </p:nvSpPr>
        <p:spPr>
          <a:xfrm>
            <a:off x="4347380" y="70789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53"/>
          <p:cNvSpPr/>
          <p:nvPr/>
        </p:nvSpPr>
        <p:spPr>
          <a:xfrm>
            <a:off x="4239790" y="1514366"/>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5"/>
          <p:cNvSpPr txBox="1"/>
          <p:nvPr/>
        </p:nvSpPr>
        <p:spPr>
          <a:xfrm>
            <a:off x="4362699" y="1547271"/>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椭圆 55"/>
          <p:cNvSpPr/>
          <p:nvPr/>
        </p:nvSpPr>
        <p:spPr>
          <a:xfrm>
            <a:off x="4238503" y="2380468"/>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15"/>
          <p:cNvSpPr txBox="1"/>
          <p:nvPr/>
        </p:nvSpPr>
        <p:spPr>
          <a:xfrm>
            <a:off x="4361412" y="2413373"/>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椭圆 62"/>
          <p:cNvSpPr/>
          <p:nvPr/>
        </p:nvSpPr>
        <p:spPr>
          <a:xfrm>
            <a:off x="4242406" y="319307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15"/>
          <p:cNvSpPr txBox="1"/>
          <p:nvPr/>
        </p:nvSpPr>
        <p:spPr>
          <a:xfrm>
            <a:off x="4365315" y="322598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椭圆 66"/>
          <p:cNvSpPr/>
          <p:nvPr/>
        </p:nvSpPr>
        <p:spPr>
          <a:xfrm>
            <a:off x="4249516" y="4028349"/>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15"/>
          <p:cNvSpPr txBox="1"/>
          <p:nvPr/>
        </p:nvSpPr>
        <p:spPr>
          <a:xfrm>
            <a:off x="4372425" y="4039664"/>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椭圆 68"/>
          <p:cNvSpPr/>
          <p:nvPr/>
        </p:nvSpPr>
        <p:spPr>
          <a:xfrm>
            <a:off x="4238503" y="4867484"/>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5"/>
          <p:cNvSpPr txBox="1"/>
          <p:nvPr/>
        </p:nvSpPr>
        <p:spPr>
          <a:xfrm>
            <a:off x="4361412" y="4913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6</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48"/>
          <p:cNvSpPr txBox="1"/>
          <p:nvPr/>
        </p:nvSpPr>
        <p:spPr>
          <a:xfrm>
            <a:off x="4961750" y="4867034"/>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退税审核进度查询</a:t>
            </a:r>
            <a:endParaRPr lang="zh-CN" altLang="en-US" sz="2200" dirty="0">
              <a:solidFill>
                <a:schemeClr val="tx1">
                  <a:lumMod val="75000"/>
                  <a:lumOff val="25000"/>
                </a:schemeClr>
              </a:solidFill>
              <a:sym typeface="微软雅黑" panose="020B0503020204020204" pitchFamily="34" charset="-122"/>
            </a:endParaRPr>
          </a:p>
        </p:txBody>
      </p:sp>
      <p:sp>
        <p:nvSpPr>
          <p:cNvPr id="13" name="TextBox 48"/>
          <p:cNvSpPr txBox="1"/>
          <p:nvPr/>
        </p:nvSpPr>
        <p:spPr>
          <a:xfrm>
            <a:off x="4961750" y="570332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lang="zh-CN" altLang="en-US" sz="2200" dirty="0">
              <a:solidFill>
                <a:schemeClr val="tx1">
                  <a:lumMod val="75000"/>
                  <a:lumOff val="25000"/>
                </a:schemeClr>
              </a:solidFill>
              <a:sym typeface="微软雅黑" panose="020B0503020204020204" pitchFamily="34" charset="-122"/>
            </a:endParaRPr>
          </a:p>
        </p:txBody>
      </p:sp>
      <p:sp>
        <p:nvSpPr>
          <p:cNvPr id="14" name="TextBox 15"/>
          <p:cNvSpPr txBox="1"/>
          <p:nvPr/>
        </p:nvSpPr>
        <p:spPr>
          <a:xfrm>
            <a:off x="4488412" y="5040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nodeType="withEffect">
                                  <p:stCondLst>
                                    <p:cond delay="0"/>
                                  </p:stCondLst>
                                  <p:childTnLst>
                                    <p:animRot by="21600000">
                                      <p:cBhvr>
                                        <p:cTn id="9" dur="3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2"/>
          <p:cNvGrpSpPr/>
          <p:nvPr/>
        </p:nvGrpSpPr>
        <p:grpSpPr>
          <a:xfrm>
            <a:off x="653415" y="1098550"/>
            <a:ext cx="11116267" cy="2336165"/>
            <a:chOff x="1190" y="4565"/>
            <a:chExt cx="8164" cy="3679"/>
          </a:xfrm>
        </p:grpSpPr>
        <p:sp>
          <p:nvSpPr>
            <p:cNvPr id="124" name="矩形: 剪去单角 437"/>
            <p:cNvSpPr/>
            <p:nvPr/>
          </p:nvSpPr>
          <p:spPr>
            <a:xfrm>
              <a:off x="1238" y="4842"/>
              <a:ext cx="8116" cy="3402"/>
            </a:xfrm>
            <a:prstGeom prst="snip1Rect">
              <a:avLst>
                <a:gd name="adj" fmla="val 29383"/>
              </a:avLst>
            </a:prstGeom>
            <a:solidFill>
              <a:srgbClr val="467691">
                <a:alpha val="10000"/>
              </a:srgbClr>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a:solidFill>
                  <a:schemeClr val="tx1"/>
                </a:solidFill>
                <a:sym typeface="+mn-lt"/>
              </a:endParaRPr>
            </a:p>
          </p:txBody>
        </p:sp>
        <p:sp>
          <p:nvSpPr>
            <p:cNvPr id="125" name="任意多边形: 形状 438"/>
            <p:cNvSpPr/>
            <p:nvPr/>
          </p:nvSpPr>
          <p:spPr bwMode="auto">
            <a:xfrm>
              <a:off x="8755" y="4842"/>
              <a:ext cx="591" cy="109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467691"/>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en-US" altLang="ko-KR" dirty="0">
                <a:sym typeface="+mn-lt"/>
              </a:endParaRPr>
            </a:p>
          </p:txBody>
        </p:sp>
        <p:sp>
          <p:nvSpPr>
            <p:cNvPr id="149" name="Freeform 46"/>
            <p:cNvSpPr>
              <a:spLocks noEditPoints="1"/>
            </p:cNvSpPr>
            <p:nvPr/>
          </p:nvSpPr>
          <p:spPr bwMode="auto">
            <a:xfrm>
              <a:off x="8576" y="7098"/>
              <a:ext cx="354" cy="72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rgbClr val="467691"/>
            </a:solidFill>
            <a:ln>
              <a:noFill/>
            </a:ln>
          </p:spPr>
          <p:txBody>
            <a:bodyPr vert="horz" wrap="square" lIns="91428" tIns="45714" rIns="91428" bIns="45714" numCol="1" anchor="t" anchorCtr="0" compatLnSpc="1"/>
            <a:lstStyle/>
            <a:p>
              <a:endParaRPr lang="zh-CN" altLang="en-US">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sym typeface="HarmonyOS Sans SC Light" panose="00000400000000000000" pitchFamily="2" charset="-122"/>
              </a:endParaRPr>
            </a:p>
          </p:txBody>
        </p:sp>
        <p:sp>
          <p:nvSpPr>
            <p:cNvPr id="118" name="矩形: 对角圆角 2"/>
            <p:cNvSpPr/>
            <p:nvPr/>
          </p:nvSpPr>
          <p:spPr>
            <a:xfrm>
              <a:off x="1190" y="4565"/>
              <a:ext cx="1745" cy="874"/>
            </a:xfrm>
            <a:prstGeom prst="round2DiagRect">
              <a:avLst>
                <a:gd name="adj1" fmla="val 50000"/>
                <a:gd name="adj2" fmla="val 0"/>
              </a:avLst>
            </a:prstGeom>
            <a:solidFill>
              <a:srgbClr val="467691"/>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solidFill>
                  <a:schemeClr val="tx1"/>
                </a:solidFill>
              </a:endParaRPr>
            </a:p>
          </p:txBody>
        </p:sp>
        <p:sp>
          <p:nvSpPr>
            <p:cNvPr id="119" name="文本框 118"/>
            <p:cNvSpPr txBox="1"/>
            <p:nvPr/>
          </p:nvSpPr>
          <p:spPr>
            <a:xfrm>
              <a:off x="1476" y="4688"/>
              <a:ext cx="1224" cy="578"/>
            </a:xfrm>
            <a:prstGeom prst="rect">
              <a:avLst/>
            </a:prstGeom>
            <a:noFill/>
          </p:spPr>
          <p:txBody>
            <a:bodyPr wrap="square" rtlCol="0">
              <a:spAutoFit/>
            </a:bodyPr>
            <a:lstStyle>
              <a:defPPr>
                <a:defRPr lang="zh-CN"/>
              </a:defPPr>
              <a:lvl1pPr>
                <a:defRPr b="1">
                  <a:solidFill>
                    <a:schemeClr val="tx1">
                      <a:lumMod val="65000"/>
                      <a:lumOff val="35000"/>
                    </a:schemeClr>
                  </a:solidFill>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defRPr>
              </a:lvl1p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数据驱动</a:t>
              </a:r>
              <a:endParaRPr lang="zh-CN" altLang="en-US"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6" name="矩形 35"/>
            <p:cNvSpPr/>
            <p:nvPr/>
          </p:nvSpPr>
          <p:spPr>
            <a:xfrm>
              <a:off x="1299" y="5860"/>
              <a:ext cx="7159" cy="1966"/>
            </a:xfrm>
            <a:prstGeom prst="rect">
              <a:avLst/>
            </a:prstGeom>
          </p:spPr>
          <p:txBody>
            <a:bodyPr wrap="square">
              <a:no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每月</a:t>
              </a:r>
              <a:r>
                <a:rPr lang="zh-CN" altLang="en-US" sz="1600" dirty="0">
                  <a:latin typeface="微软雅黑" panose="020B0503020204020204" pitchFamily="34" charset="-122"/>
                  <a:ea typeface="微软雅黑" panose="020B0503020204020204" pitchFamily="34" charset="-122"/>
                </a:rPr>
                <a:t>立征期结束前</a:t>
              </a:r>
              <a:r>
                <a:rPr lang="en-US" altLang="zh-CN" sz="1600" dirty="0">
                  <a:latin typeface="微软雅黑" panose="020B0503020204020204" pitchFamily="34" charset="-122"/>
                  <a:ea typeface="微软雅黑" panose="020B0503020204020204" pitchFamily="34" charset="-122"/>
                </a:rPr>
                <a:t>X</a:t>
              </a:r>
              <a:r>
                <a:rPr lang="zh-CN" altLang="en-US" sz="1600" dirty="0">
                  <a:latin typeface="微软雅黑" panose="020B0503020204020204" pitchFamily="34" charset="-122"/>
                  <a:ea typeface="微软雅黑" panose="020B0503020204020204" pitchFamily="34" charset="-122"/>
                </a:rPr>
                <a:t>天（支持各省可配，不配置默认为征期结束前</a:t>
              </a:r>
              <a:r>
                <a:rPr lang="en-US" altLang="zh-CN" sz="1600" dirty="0">
                  <a:latin typeface="微软雅黑" panose="020B0503020204020204" pitchFamily="34" charset="-122"/>
                  <a:ea typeface="微软雅黑" panose="020B0503020204020204" pitchFamily="34" charset="-122"/>
                </a:rPr>
                <a:t>2</a:t>
              </a:r>
              <a:r>
                <a:rPr lang="zh-CN" altLang="en-US" sz="1600" dirty="0">
                  <a:latin typeface="微软雅黑" panose="020B0503020204020204" pitchFamily="34" charset="-122"/>
                  <a:ea typeface="微软雅黑" panose="020B0503020204020204" pitchFamily="34" charset="-122"/>
                </a:rPr>
                <a:t>天），税智撑定时任务扫描同一退税所属期纳税人已采集退税意愿为“立即申请”的，但在立征期结束前</a:t>
              </a:r>
              <a:r>
                <a:rPr lang="en-US" altLang="zh-CN" sz="1600" dirty="0">
                  <a:latin typeface="微软雅黑" panose="020B0503020204020204" pitchFamily="34" charset="-122"/>
                  <a:ea typeface="微软雅黑" panose="020B0503020204020204" pitchFamily="34" charset="-122"/>
                </a:rPr>
                <a:t>X</a:t>
              </a:r>
              <a:r>
                <a:rPr lang="zh-CN" altLang="en-US" sz="1600" dirty="0">
                  <a:latin typeface="微软雅黑" panose="020B0503020204020204" pitchFamily="34" charset="-122"/>
                  <a:ea typeface="微软雅黑" panose="020B0503020204020204" pitchFamily="34" charset="-122"/>
                </a:rPr>
                <a:t>天仍未办理增值税退税制度性留抵退税申请</a:t>
              </a:r>
              <a:r>
                <a:rPr lang="zh-CN" altLang="en-US" sz="1600" dirty="0" smtClean="0">
                  <a:latin typeface="微软雅黑" panose="020B0503020204020204" pitchFamily="34" charset="-122"/>
                  <a:ea typeface="微软雅黑" panose="020B0503020204020204" pitchFamily="34" charset="-122"/>
                </a:rPr>
                <a:t>的向新电局</a:t>
              </a:r>
              <a:r>
                <a:rPr lang="zh-CN" altLang="en-US" sz="1600" dirty="0">
                  <a:latin typeface="微软雅黑" panose="020B0503020204020204" pitchFamily="34" charset="-122"/>
                  <a:ea typeface="微软雅黑" panose="020B0503020204020204" pitchFamily="34" charset="-122"/>
                </a:rPr>
                <a:t>纳税人端门户给纳税人推送消息</a:t>
              </a:r>
              <a:r>
                <a:rPr lang="zh-CN" altLang="en-US" sz="1600" dirty="0" smtClean="0">
                  <a:latin typeface="微软雅黑" panose="020B0503020204020204" pitchFamily="34" charset="-122"/>
                  <a:ea typeface="微软雅黑" panose="020B0503020204020204" pitchFamily="34" charset="-122"/>
                </a:rPr>
                <a:t>提醒及办理链接。</a:t>
              </a:r>
              <a:endPar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algn="r" fontAlgn="base">
                <a:lnSpc>
                  <a:spcPct val="150000"/>
                </a:lnSpc>
                <a:spcBef>
                  <a:spcPct val="0"/>
                </a:spcBef>
                <a:spcAft>
                  <a:spcPct val="0"/>
                </a:spcAft>
                <a:defRPr/>
              </a:pP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思源黑体 CN Bold" panose="020B0800000000000000" pitchFamily="34" charset="-122"/>
              </a:endParaRPr>
            </a:p>
          </p:txBody>
        </p:sp>
      </p:grpSp>
      <p:sp>
        <p:nvSpPr>
          <p:cNvPr id="2"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marL="0" indent="0" algn="l" defTabSz="685800" rtl="0" eaLnBrk="1" latinLnBrk="0" hangingPunct="1">
              <a:spcBef>
                <a:spcPct val="0"/>
              </a:spcBef>
              <a:spcAft>
                <a:spcPct val="0"/>
              </a:spcAft>
              <a:buNone/>
            </a:pP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增值税期末留抵退税创新</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8" name="组合 17"/>
          <p:cNvGrpSpPr/>
          <p:nvPr/>
        </p:nvGrpSpPr>
        <p:grpSpPr>
          <a:xfrm>
            <a:off x="713946" y="4036695"/>
            <a:ext cx="11044843" cy="2160270"/>
            <a:chOff x="9804" y="6722"/>
            <a:chExt cx="8624" cy="3402"/>
          </a:xfrm>
        </p:grpSpPr>
        <p:sp>
          <p:nvSpPr>
            <p:cNvPr id="19" name="矩形: 剪去单角 437"/>
            <p:cNvSpPr/>
            <p:nvPr/>
          </p:nvSpPr>
          <p:spPr>
            <a:xfrm>
              <a:off x="9804" y="6722"/>
              <a:ext cx="8591" cy="3402"/>
            </a:xfrm>
            <a:prstGeom prst="snip1Rect">
              <a:avLst>
                <a:gd name="adj" fmla="val 29383"/>
              </a:avLst>
            </a:prstGeom>
            <a:solidFill>
              <a:srgbClr val="534066">
                <a:alpha val="10000"/>
              </a:srgbClr>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a:solidFill>
                  <a:schemeClr val="tx1"/>
                </a:solidFill>
                <a:sym typeface="+mn-lt"/>
              </a:endParaRPr>
            </a:p>
          </p:txBody>
        </p:sp>
        <p:sp>
          <p:nvSpPr>
            <p:cNvPr id="20" name="任意多边形: 形状 438"/>
            <p:cNvSpPr/>
            <p:nvPr/>
          </p:nvSpPr>
          <p:spPr bwMode="auto">
            <a:xfrm>
              <a:off x="17800" y="6723"/>
              <a:ext cx="628" cy="109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534066"/>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en-US" altLang="ko-KR" dirty="0">
                <a:sym typeface="+mn-lt"/>
              </a:endParaRPr>
            </a:p>
          </p:txBody>
        </p:sp>
      </p:grpSp>
      <p:sp>
        <p:nvSpPr>
          <p:cNvPr id="35" name="矩形: 对角圆角 2"/>
          <p:cNvSpPr/>
          <p:nvPr/>
        </p:nvSpPr>
        <p:spPr>
          <a:xfrm>
            <a:off x="638873" y="3803650"/>
            <a:ext cx="2390569" cy="554990"/>
          </a:xfrm>
          <a:prstGeom prst="round2DiagRect">
            <a:avLst>
              <a:gd name="adj1" fmla="val 50000"/>
              <a:gd name="adj2" fmla="val 0"/>
            </a:avLst>
          </a:prstGeom>
          <a:solidFill>
            <a:srgbClr val="534066"/>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solidFill>
                <a:schemeClr val="tx1"/>
              </a:solidFill>
            </a:endParaRPr>
          </a:p>
        </p:txBody>
      </p:sp>
      <p:sp>
        <p:nvSpPr>
          <p:cNvPr id="37" name="文本框 36"/>
          <p:cNvSpPr txBox="1"/>
          <p:nvPr/>
        </p:nvSpPr>
        <p:spPr>
          <a:xfrm>
            <a:off x="918373" y="3896479"/>
            <a:ext cx="1915551" cy="369332"/>
          </a:xfrm>
          <a:prstGeom prst="rect">
            <a:avLst/>
          </a:prstGeom>
          <a:noFill/>
        </p:spPr>
        <p:txBody>
          <a:bodyPr wrap="square" rtlCol="0">
            <a:spAutoFit/>
          </a:bodyPr>
          <a:lstStyle>
            <a:defPPr>
              <a:defRPr lang="zh-CN"/>
            </a:defPPr>
            <a:lvl1pPr>
              <a:defRPr b="1">
                <a:solidFill>
                  <a:schemeClr val="tx1">
                    <a:lumMod val="65000"/>
                    <a:lumOff val="35000"/>
                  </a:schemeClr>
                </a:solidFill>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defRPr>
            </a:lvl1p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数据预填</a:t>
            </a:r>
            <a:endParaRPr lang="zh-CN" altLang="en-US"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1" name="矩形 40"/>
          <p:cNvSpPr/>
          <p:nvPr/>
        </p:nvSpPr>
        <p:spPr>
          <a:xfrm>
            <a:off x="801833" y="4699283"/>
            <a:ext cx="10167484" cy="1245235"/>
          </a:xfrm>
          <a:prstGeom prst="rect">
            <a:avLst/>
          </a:prstGeom>
        </p:spPr>
        <p:txBody>
          <a:bodyPr wrap="square">
            <a:noAutofit/>
          </a:bodyPr>
          <a:lstStyle/>
          <a:p>
            <a:pPr lvl="0" fontAlgn="base">
              <a:lnSpc>
                <a:spcPct val="150000"/>
              </a:lnSpc>
              <a:spcBef>
                <a:spcPct val="0"/>
              </a:spcBef>
              <a:spcAft>
                <a:spcPct val="0"/>
              </a:spcAft>
              <a:defRPr/>
            </a:pP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以引导式服务为</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核心，利用税智撑平台数据</a:t>
            </a:r>
            <a:r>
              <a:rPr lang="en-US" altLang="zh-CN"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规则，实现表</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单</a:t>
            </a:r>
            <a:r>
              <a:rPr lang="en-US"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100%</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预填</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b="1" dirty="0">
              <a:solidFill>
                <a:schemeClr val="tx1">
                  <a:lumMod val="75000"/>
                  <a:lumOff val="25000"/>
                </a:schemeClr>
              </a:solidFill>
              <a:latin typeface="思源宋体 CN" panose="02020400000000000000" pitchFamily="18" charset="-122"/>
              <a:ea typeface="思源宋体 CN" panose="02020400000000000000" pitchFamily="18" charset="-122"/>
              <a:sym typeface="思源黑体 CN Bold" panose="020B0800000000000000" pitchFamily="34" charset="-122"/>
            </a:endParaRPr>
          </a:p>
        </p:txBody>
      </p:sp>
      <p:sp>
        <p:nvSpPr>
          <p:cNvPr id="152" name="Freeform 62"/>
          <p:cNvSpPr>
            <a:spLocks noEditPoints="1"/>
          </p:cNvSpPr>
          <p:nvPr/>
        </p:nvSpPr>
        <p:spPr bwMode="auto">
          <a:xfrm>
            <a:off x="10713624" y="5443850"/>
            <a:ext cx="460740" cy="462206"/>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50 w 144"/>
              <a:gd name="T11" fmla="*/ 107 h 144"/>
              <a:gd name="T12" fmla="*/ 48 w 144"/>
              <a:gd name="T13" fmla="*/ 110 h 144"/>
              <a:gd name="T14" fmla="*/ 33 w 144"/>
              <a:gd name="T15" fmla="*/ 110 h 144"/>
              <a:gd name="T16" fmla="*/ 30 w 144"/>
              <a:gd name="T17" fmla="*/ 107 h 144"/>
              <a:gd name="T18" fmla="*/ 30 w 144"/>
              <a:gd name="T19" fmla="*/ 76 h 144"/>
              <a:gd name="T20" fmla="*/ 33 w 144"/>
              <a:gd name="T21" fmla="*/ 74 h 144"/>
              <a:gd name="T22" fmla="*/ 48 w 144"/>
              <a:gd name="T23" fmla="*/ 74 h 144"/>
              <a:gd name="T24" fmla="*/ 50 w 144"/>
              <a:gd name="T25" fmla="*/ 76 h 144"/>
              <a:gd name="T26" fmla="*/ 50 w 144"/>
              <a:gd name="T27" fmla="*/ 107 h 144"/>
              <a:gd name="T28" fmla="*/ 80 w 144"/>
              <a:gd name="T29" fmla="*/ 107 h 144"/>
              <a:gd name="T30" fmla="*/ 77 w 144"/>
              <a:gd name="T31" fmla="*/ 110 h 144"/>
              <a:gd name="T32" fmla="*/ 63 w 144"/>
              <a:gd name="T33" fmla="*/ 110 h 144"/>
              <a:gd name="T34" fmla="*/ 60 w 144"/>
              <a:gd name="T35" fmla="*/ 107 h 144"/>
              <a:gd name="T36" fmla="*/ 60 w 144"/>
              <a:gd name="T37" fmla="*/ 55 h 144"/>
              <a:gd name="T38" fmla="*/ 63 w 144"/>
              <a:gd name="T39" fmla="*/ 52 h 144"/>
              <a:gd name="T40" fmla="*/ 77 w 144"/>
              <a:gd name="T41" fmla="*/ 52 h 144"/>
              <a:gd name="T42" fmla="*/ 80 w 144"/>
              <a:gd name="T43" fmla="*/ 55 h 144"/>
              <a:gd name="T44" fmla="*/ 80 w 144"/>
              <a:gd name="T45" fmla="*/ 107 h 144"/>
              <a:gd name="T46" fmla="*/ 110 w 144"/>
              <a:gd name="T47" fmla="*/ 107 h 144"/>
              <a:gd name="T48" fmla="*/ 107 w 144"/>
              <a:gd name="T49" fmla="*/ 110 h 144"/>
              <a:gd name="T50" fmla="*/ 92 w 144"/>
              <a:gd name="T51" fmla="*/ 110 h 144"/>
              <a:gd name="T52" fmla="*/ 89 w 144"/>
              <a:gd name="T53" fmla="*/ 107 h 144"/>
              <a:gd name="T54" fmla="*/ 89 w 144"/>
              <a:gd name="T55" fmla="*/ 32 h 144"/>
              <a:gd name="T56" fmla="*/ 92 w 144"/>
              <a:gd name="T57" fmla="*/ 29 h 144"/>
              <a:gd name="T58" fmla="*/ 107 w 144"/>
              <a:gd name="T59" fmla="*/ 29 h 144"/>
              <a:gd name="T60" fmla="*/ 110 w 144"/>
              <a:gd name="T61" fmla="*/ 32 h 144"/>
              <a:gd name="T62" fmla="*/ 110 w 144"/>
              <a:gd name="T63" fmla="*/ 10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50" y="107"/>
                </a:moveTo>
                <a:cubicBezTo>
                  <a:pt x="50" y="109"/>
                  <a:pt x="49" y="110"/>
                  <a:pt x="48" y="110"/>
                </a:cubicBezTo>
                <a:cubicBezTo>
                  <a:pt x="33" y="110"/>
                  <a:pt x="33" y="110"/>
                  <a:pt x="33" y="110"/>
                </a:cubicBezTo>
                <a:cubicBezTo>
                  <a:pt x="31" y="110"/>
                  <a:pt x="30" y="109"/>
                  <a:pt x="30" y="107"/>
                </a:cubicBezTo>
                <a:cubicBezTo>
                  <a:pt x="30" y="76"/>
                  <a:pt x="30" y="76"/>
                  <a:pt x="30" y="76"/>
                </a:cubicBezTo>
                <a:cubicBezTo>
                  <a:pt x="30" y="75"/>
                  <a:pt x="31" y="74"/>
                  <a:pt x="33" y="74"/>
                </a:cubicBezTo>
                <a:cubicBezTo>
                  <a:pt x="48" y="74"/>
                  <a:pt x="48" y="74"/>
                  <a:pt x="48" y="74"/>
                </a:cubicBezTo>
                <a:cubicBezTo>
                  <a:pt x="49" y="74"/>
                  <a:pt x="50" y="75"/>
                  <a:pt x="50" y="76"/>
                </a:cubicBezTo>
                <a:lnTo>
                  <a:pt x="50" y="107"/>
                </a:lnTo>
                <a:close/>
                <a:moveTo>
                  <a:pt x="80" y="107"/>
                </a:moveTo>
                <a:cubicBezTo>
                  <a:pt x="80" y="109"/>
                  <a:pt x="79" y="110"/>
                  <a:pt x="77" y="110"/>
                </a:cubicBezTo>
                <a:cubicBezTo>
                  <a:pt x="63" y="110"/>
                  <a:pt x="63" y="110"/>
                  <a:pt x="63" y="110"/>
                </a:cubicBezTo>
                <a:cubicBezTo>
                  <a:pt x="61" y="110"/>
                  <a:pt x="60" y="109"/>
                  <a:pt x="60" y="107"/>
                </a:cubicBezTo>
                <a:cubicBezTo>
                  <a:pt x="60" y="55"/>
                  <a:pt x="60" y="55"/>
                  <a:pt x="60" y="55"/>
                </a:cubicBezTo>
                <a:cubicBezTo>
                  <a:pt x="60" y="53"/>
                  <a:pt x="61" y="52"/>
                  <a:pt x="63" y="52"/>
                </a:cubicBezTo>
                <a:cubicBezTo>
                  <a:pt x="77" y="52"/>
                  <a:pt x="77" y="52"/>
                  <a:pt x="77" y="52"/>
                </a:cubicBezTo>
                <a:cubicBezTo>
                  <a:pt x="79" y="52"/>
                  <a:pt x="80" y="53"/>
                  <a:pt x="80" y="55"/>
                </a:cubicBezTo>
                <a:lnTo>
                  <a:pt x="80" y="107"/>
                </a:lnTo>
                <a:close/>
                <a:moveTo>
                  <a:pt x="110" y="107"/>
                </a:moveTo>
                <a:cubicBezTo>
                  <a:pt x="110" y="109"/>
                  <a:pt x="108" y="110"/>
                  <a:pt x="107" y="110"/>
                </a:cubicBezTo>
                <a:cubicBezTo>
                  <a:pt x="92" y="110"/>
                  <a:pt x="92" y="110"/>
                  <a:pt x="92" y="110"/>
                </a:cubicBezTo>
                <a:cubicBezTo>
                  <a:pt x="91" y="110"/>
                  <a:pt x="89" y="109"/>
                  <a:pt x="89" y="107"/>
                </a:cubicBezTo>
                <a:cubicBezTo>
                  <a:pt x="89" y="32"/>
                  <a:pt x="89" y="32"/>
                  <a:pt x="89" y="32"/>
                </a:cubicBezTo>
                <a:cubicBezTo>
                  <a:pt x="89" y="30"/>
                  <a:pt x="91" y="29"/>
                  <a:pt x="92" y="29"/>
                </a:cubicBezTo>
                <a:cubicBezTo>
                  <a:pt x="107" y="29"/>
                  <a:pt x="107" y="29"/>
                  <a:pt x="107" y="29"/>
                </a:cubicBezTo>
                <a:cubicBezTo>
                  <a:pt x="108" y="29"/>
                  <a:pt x="110" y="30"/>
                  <a:pt x="110" y="32"/>
                </a:cubicBezTo>
                <a:lnTo>
                  <a:pt x="110" y="107"/>
                </a:lnTo>
                <a:close/>
              </a:path>
            </a:pathLst>
          </a:custGeom>
          <a:solidFill>
            <a:srgbClr val="534066"/>
          </a:solidFill>
          <a:ln>
            <a:noFill/>
          </a:ln>
        </p:spPr>
        <p:txBody>
          <a:bodyPr vert="horz" wrap="square" lIns="91428" tIns="45714" rIns="91428" bIns="45714" numCol="1" anchor="t" anchorCtr="0" compatLnSpc="1"/>
          <a:lstStyle/>
          <a:p>
            <a:endParaRPr lang="zh-CN" altLang="en-US">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sym typeface="HarmonyOS Sans SC Light" panose="00000400000000000000" pitchFamily="2" charset="-122"/>
            </a:endParaRPr>
          </a:p>
        </p:txBody>
      </p:sp>
    </p:spTree>
    <p:custDataLst>
      <p:tags r:id="rId6"/>
    </p:custDataLst>
  </p:cSld>
  <p:clrMapOvr>
    <a:masterClrMapping/>
  </p:clrMapOvr>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randombar(horizontal)">
                                      <p:cBhvr>
                                        <p:cTn id="1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637067" y="1274445"/>
            <a:ext cx="11094489" cy="2160270"/>
            <a:chOff x="9778" y="6722"/>
            <a:chExt cx="8650" cy="3402"/>
          </a:xfrm>
        </p:grpSpPr>
        <p:sp>
          <p:nvSpPr>
            <p:cNvPr id="129" name="矩形: 剪去单角 437"/>
            <p:cNvSpPr/>
            <p:nvPr/>
          </p:nvSpPr>
          <p:spPr>
            <a:xfrm>
              <a:off x="9778" y="6722"/>
              <a:ext cx="8617" cy="3402"/>
            </a:xfrm>
            <a:prstGeom prst="snip1Rect">
              <a:avLst>
                <a:gd name="adj" fmla="val 29383"/>
              </a:avLst>
            </a:prstGeom>
            <a:solidFill>
              <a:srgbClr val="FFC000">
                <a:alpha val="10000"/>
              </a:srgbClr>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a:solidFill>
                  <a:schemeClr val="tx1"/>
                </a:solidFill>
                <a:sym typeface="+mn-lt"/>
              </a:endParaRPr>
            </a:p>
          </p:txBody>
        </p:sp>
        <p:sp>
          <p:nvSpPr>
            <p:cNvPr id="130" name="任意多边形: 形状 438"/>
            <p:cNvSpPr/>
            <p:nvPr/>
          </p:nvSpPr>
          <p:spPr bwMode="auto">
            <a:xfrm>
              <a:off x="17785" y="6723"/>
              <a:ext cx="643" cy="109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E49C1D"/>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en-US" altLang="ko-KR" dirty="0">
                <a:sym typeface="+mn-lt"/>
              </a:endParaRPr>
            </a:p>
          </p:txBody>
        </p:sp>
        <p:sp>
          <p:nvSpPr>
            <p:cNvPr id="150" name="Freeform 52"/>
            <p:cNvSpPr>
              <a:spLocks noEditPoints="1"/>
            </p:cNvSpPr>
            <p:nvPr/>
          </p:nvSpPr>
          <p:spPr bwMode="auto">
            <a:xfrm>
              <a:off x="17689" y="9045"/>
              <a:ext cx="396" cy="72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76 h 144"/>
                <a:gd name="T12" fmla="*/ 105 w 144"/>
                <a:gd name="T13" fmla="*/ 91 h 144"/>
                <a:gd name="T14" fmla="*/ 109 w 144"/>
                <a:gd name="T15" fmla="*/ 104 h 144"/>
                <a:gd name="T16" fmla="*/ 91 w 144"/>
                <a:gd name="T17" fmla="*/ 117 h 144"/>
                <a:gd name="T18" fmla="*/ 80 w 144"/>
                <a:gd name="T19" fmla="*/ 110 h 144"/>
                <a:gd name="T20" fmla="*/ 72 w 144"/>
                <a:gd name="T21" fmla="*/ 111 h 144"/>
                <a:gd name="T22" fmla="*/ 64 w 144"/>
                <a:gd name="T23" fmla="*/ 110 h 144"/>
                <a:gd name="T24" fmla="*/ 53 w 144"/>
                <a:gd name="T25" fmla="*/ 117 h 144"/>
                <a:gd name="T26" fmla="*/ 35 w 144"/>
                <a:gd name="T27" fmla="*/ 104 h 144"/>
                <a:gd name="T28" fmla="*/ 39 w 144"/>
                <a:gd name="T29" fmla="*/ 91 h 144"/>
                <a:gd name="T30" fmla="*/ 34 w 144"/>
                <a:gd name="T31" fmla="*/ 76 h 144"/>
                <a:gd name="T32" fmla="*/ 23 w 144"/>
                <a:gd name="T33" fmla="*/ 68 h 144"/>
                <a:gd name="T34" fmla="*/ 30 w 144"/>
                <a:gd name="T35" fmla="*/ 46 h 144"/>
                <a:gd name="T36" fmla="*/ 43 w 144"/>
                <a:gd name="T37" fmla="*/ 46 h 144"/>
                <a:gd name="T38" fmla="*/ 56 w 144"/>
                <a:gd name="T39" fmla="*/ 37 h 144"/>
                <a:gd name="T40" fmla="*/ 60 w 144"/>
                <a:gd name="T41" fmla="*/ 24 h 144"/>
                <a:gd name="T42" fmla="*/ 84 w 144"/>
                <a:gd name="T43" fmla="*/ 24 h 144"/>
                <a:gd name="T44" fmla="*/ 88 w 144"/>
                <a:gd name="T45" fmla="*/ 37 h 144"/>
                <a:gd name="T46" fmla="*/ 101 w 144"/>
                <a:gd name="T47" fmla="*/ 46 h 144"/>
                <a:gd name="T48" fmla="*/ 114 w 144"/>
                <a:gd name="T49" fmla="*/ 46 h 144"/>
                <a:gd name="T50" fmla="*/ 121 w 144"/>
                <a:gd name="T51" fmla="*/ 68 h 144"/>
                <a:gd name="T52" fmla="*/ 110 w 144"/>
                <a:gd name="T53" fmla="*/ 7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rgbClr val="E49C1D"/>
            </a:solidFill>
            <a:ln>
              <a:noFill/>
            </a:ln>
          </p:spPr>
          <p:txBody>
            <a:bodyPr vert="horz" wrap="square" lIns="91428" tIns="45714" rIns="91428" bIns="45714" numCol="1" anchor="t" anchorCtr="0" compatLnSpc="1"/>
            <a:lstStyle/>
            <a:p>
              <a:endParaRPr lang="zh-CN" altLang="en-US">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sym typeface="HarmonyOS Sans SC Light" panose="00000400000000000000" pitchFamily="2" charset="-122"/>
              </a:endParaRPr>
            </a:p>
          </p:txBody>
        </p:sp>
      </p:grpSp>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增值税期末留抵退税创新</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矩形: 对角圆角 2"/>
          <p:cNvSpPr/>
          <p:nvPr/>
        </p:nvSpPr>
        <p:spPr>
          <a:xfrm>
            <a:off x="597832" y="1066800"/>
            <a:ext cx="2282896" cy="554990"/>
          </a:xfrm>
          <a:prstGeom prst="round2DiagRect">
            <a:avLst>
              <a:gd name="adj1" fmla="val 50000"/>
              <a:gd name="adj2" fmla="val 0"/>
            </a:avLst>
          </a:prstGeom>
          <a:solidFill>
            <a:srgbClr val="E49C1D"/>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solidFill>
                <a:schemeClr val="tx1"/>
              </a:solidFill>
            </a:endParaRPr>
          </a:p>
        </p:txBody>
      </p:sp>
      <p:sp>
        <p:nvSpPr>
          <p:cNvPr id="14" name="文本框 13"/>
          <p:cNvSpPr txBox="1"/>
          <p:nvPr/>
        </p:nvSpPr>
        <p:spPr>
          <a:xfrm>
            <a:off x="611408" y="1151095"/>
            <a:ext cx="2255520" cy="368300"/>
          </a:xfrm>
          <a:prstGeom prst="rect">
            <a:avLst/>
          </a:prstGeom>
          <a:noFill/>
        </p:spPr>
        <p:txBody>
          <a:bodyPr wrap="square" rtlCol="0">
            <a:spAutoFit/>
          </a:bodyPr>
          <a:lstStyle>
            <a:defPPr>
              <a:defRPr lang="zh-CN"/>
            </a:defPPr>
            <a:lvl1pPr>
              <a:defRPr b="1">
                <a:solidFill>
                  <a:schemeClr val="tx1">
                    <a:lumMod val="65000"/>
                    <a:lumOff val="35000"/>
                  </a:schemeClr>
                </a:solidFill>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defRPr>
            </a:lvl1p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整合入口</a:t>
            </a:r>
            <a:endParaRPr lang="zh-CN" altLang="en-US"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8" name="矩形 37"/>
          <p:cNvSpPr/>
          <p:nvPr/>
        </p:nvSpPr>
        <p:spPr>
          <a:xfrm>
            <a:off x="1129666" y="2006452"/>
            <a:ext cx="9809480" cy="950595"/>
          </a:xfrm>
          <a:prstGeom prst="rect">
            <a:avLst/>
          </a:prstGeom>
        </p:spPr>
        <p:txBody>
          <a:bodyPr wrap="square">
            <a:noAutofit/>
          </a:bodyPr>
          <a:lstStyle/>
          <a:p>
            <a:pPr algn="just">
              <a:lnSpc>
                <a:spcPct val="150000"/>
              </a:lnSpc>
            </a:pPr>
            <a:r>
              <a:rPr lang="en-US" altLang="zh-CN" sz="1600" dirty="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zh-CN" sz="1600" dirty="0">
                <a:solidFill>
                  <a:schemeClr val="tx1">
                    <a:lumMod val="95000"/>
                    <a:lumOff val="5000"/>
                  </a:schemeClr>
                </a:solidFill>
                <a:latin typeface="微软雅黑" panose="020B0503020204020204" pitchFamily="34" charset="-122"/>
                <a:ea typeface="微软雅黑" panose="020B0503020204020204" pitchFamily="34" charset="-122"/>
              </a:rPr>
              <a:t>增值税期末留抵税额退税”和“增值税制度性留抵退税”整合为一个入口，通过增值税留抵退税入口办理。 </a:t>
            </a:r>
            <a:endParaRPr lang="en-US" altLang="zh-CN" sz="1600" dirty="0">
              <a:solidFill>
                <a:schemeClr val="tx1">
                  <a:lumMod val="95000"/>
                  <a:lumOff val="5000"/>
                </a:schemeClr>
              </a:solidFill>
              <a:latin typeface="微软雅黑" panose="020B0503020204020204" pitchFamily="34" charset="-122"/>
              <a:ea typeface="微软雅黑" panose="020B0503020204020204" pitchFamily="34" charset="-122"/>
              <a:sym typeface="+mn-ea"/>
            </a:endParaRPr>
          </a:p>
        </p:txBody>
      </p:sp>
      <p:grpSp>
        <p:nvGrpSpPr>
          <p:cNvPr id="23" name="组合 22"/>
          <p:cNvGrpSpPr/>
          <p:nvPr/>
        </p:nvGrpSpPr>
        <p:grpSpPr>
          <a:xfrm>
            <a:off x="574478" y="3767455"/>
            <a:ext cx="11157078" cy="2335530"/>
            <a:chOff x="1164" y="4565"/>
            <a:chExt cx="8200" cy="3678"/>
          </a:xfrm>
        </p:grpSpPr>
        <p:sp>
          <p:nvSpPr>
            <p:cNvPr id="26" name="矩形: 剪去单角 437"/>
            <p:cNvSpPr/>
            <p:nvPr/>
          </p:nvSpPr>
          <p:spPr>
            <a:xfrm>
              <a:off x="1210" y="4841"/>
              <a:ext cx="8116" cy="3402"/>
            </a:xfrm>
            <a:prstGeom prst="snip1Rect">
              <a:avLst>
                <a:gd name="adj" fmla="val 29383"/>
              </a:avLst>
            </a:prstGeom>
            <a:solidFill>
              <a:srgbClr val="429B7E">
                <a:alpha val="10000"/>
              </a:srgbClr>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a:solidFill>
                  <a:schemeClr val="tx1"/>
                </a:solidFill>
                <a:sym typeface="+mn-lt"/>
              </a:endParaRPr>
            </a:p>
          </p:txBody>
        </p:sp>
        <p:sp>
          <p:nvSpPr>
            <p:cNvPr id="27" name="任意多边形: 形状 438"/>
            <p:cNvSpPr/>
            <p:nvPr/>
          </p:nvSpPr>
          <p:spPr bwMode="auto">
            <a:xfrm>
              <a:off x="8721" y="4842"/>
              <a:ext cx="643" cy="109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429B7E"/>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en-US" altLang="ko-KR" dirty="0">
                <a:sym typeface="+mn-lt"/>
              </a:endParaRPr>
            </a:p>
          </p:txBody>
        </p:sp>
        <p:sp>
          <p:nvSpPr>
            <p:cNvPr id="32" name="矩形: 对角圆角 2"/>
            <p:cNvSpPr/>
            <p:nvPr/>
          </p:nvSpPr>
          <p:spPr>
            <a:xfrm>
              <a:off x="1164" y="4565"/>
              <a:ext cx="1695" cy="874"/>
            </a:xfrm>
            <a:prstGeom prst="round2DiagRect">
              <a:avLst>
                <a:gd name="adj1" fmla="val 50000"/>
                <a:gd name="adj2" fmla="val 0"/>
              </a:avLst>
            </a:prstGeom>
            <a:solidFill>
              <a:srgbClr val="429B7E"/>
            </a:solidFill>
            <a:ln w="26529" cap="sq">
              <a:noFill/>
              <a:prstDash val="solid"/>
              <a:round/>
            </a:ln>
            <a:effectLst/>
          </p:spPr>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solidFill>
                  <a:schemeClr val="tx1"/>
                </a:solidFill>
              </a:endParaRPr>
            </a:p>
          </p:txBody>
        </p:sp>
        <p:sp>
          <p:nvSpPr>
            <p:cNvPr id="33" name="文本框 32"/>
            <p:cNvSpPr txBox="1"/>
            <p:nvPr/>
          </p:nvSpPr>
          <p:spPr>
            <a:xfrm>
              <a:off x="1315" y="4688"/>
              <a:ext cx="1410" cy="582"/>
            </a:xfrm>
            <a:prstGeom prst="rect">
              <a:avLst/>
            </a:prstGeom>
            <a:noFill/>
          </p:spPr>
          <p:txBody>
            <a:bodyPr wrap="square" rtlCol="0">
              <a:spAutoFit/>
            </a:bodyPr>
            <a:lstStyle>
              <a:defPPr>
                <a:defRPr lang="zh-CN"/>
              </a:defPPr>
              <a:lvl1pPr>
                <a:defRPr b="1">
                  <a:solidFill>
                    <a:schemeClr val="tx1">
                      <a:lumMod val="65000"/>
                      <a:lumOff val="35000"/>
                    </a:schemeClr>
                  </a:solidFill>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defRPr>
              </a:lvl1p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智能审核</a:t>
              </a:r>
              <a:endParaRPr lang="zh-CN" altLang="en-US"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
        <p:nvSpPr>
          <p:cNvPr id="40" name="矩形 39"/>
          <p:cNvSpPr/>
          <p:nvPr/>
        </p:nvSpPr>
        <p:spPr>
          <a:xfrm>
            <a:off x="1129666" y="4529137"/>
            <a:ext cx="8562975" cy="1367155"/>
          </a:xfrm>
          <a:prstGeom prst="rect">
            <a:avLst/>
          </a:prstGeom>
        </p:spPr>
        <p:txBody>
          <a:bodyPr wrap="square">
            <a:noAutofit/>
          </a:bodyPr>
          <a:lstStyle/>
          <a:p>
            <a:pPr lvl="0" fontAlgn="base">
              <a:lnSpc>
                <a:spcPct val="150000"/>
              </a:lnSpc>
              <a:spcBef>
                <a:spcPct val="0"/>
              </a:spcBef>
              <a:spcAft>
                <a:spcPct val="0"/>
              </a:spcAft>
              <a:defRPr/>
            </a:pP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满足</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智能审核条件则即时办结，无需税务机关审核</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智能审核规则暂未启用</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，主要包括</a:t>
            </a:r>
            <a:r>
              <a:rPr lang="zh-CN"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无增值税涉税风险疑点</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无增值税异常扣税凭证</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纳税信用等级</a:t>
            </a:r>
            <a:r>
              <a:rPr lang="en-US"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A</a:t>
            </a:r>
            <a:r>
              <a:rPr lang="zh-CN"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级企业</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非中高风险纳税人</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等</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rPr>
              <a:t>规则</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51" name="Freeform 76"/>
          <p:cNvSpPr>
            <a:spLocks noEditPoints="1"/>
          </p:cNvSpPr>
          <p:nvPr/>
        </p:nvSpPr>
        <p:spPr bwMode="auto">
          <a:xfrm>
            <a:off x="10743065" y="5410237"/>
            <a:ext cx="548560" cy="462206"/>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52 w 144"/>
              <a:gd name="T11" fmla="*/ 34 h 144"/>
              <a:gd name="T12" fmla="*/ 62 w 144"/>
              <a:gd name="T13" fmla="*/ 44 h 144"/>
              <a:gd name="T14" fmla="*/ 52 w 144"/>
              <a:gd name="T15" fmla="*/ 54 h 144"/>
              <a:gd name="T16" fmla="*/ 42 w 144"/>
              <a:gd name="T17" fmla="*/ 44 h 144"/>
              <a:gd name="T18" fmla="*/ 52 w 144"/>
              <a:gd name="T19" fmla="*/ 34 h 144"/>
              <a:gd name="T20" fmla="*/ 88 w 144"/>
              <a:gd name="T21" fmla="*/ 94 h 144"/>
              <a:gd name="T22" fmla="*/ 55 w 144"/>
              <a:gd name="T23" fmla="*/ 121 h 144"/>
              <a:gd name="T24" fmla="*/ 29 w 144"/>
              <a:gd name="T25" fmla="*/ 88 h 144"/>
              <a:gd name="T26" fmla="*/ 62 w 144"/>
              <a:gd name="T27" fmla="*/ 62 h 144"/>
              <a:gd name="T28" fmla="*/ 88 w 144"/>
              <a:gd name="T29" fmla="*/ 94 h 144"/>
              <a:gd name="T30" fmla="*/ 89 w 144"/>
              <a:gd name="T31" fmla="*/ 59 h 144"/>
              <a:gd name="T32" fmla="*/ 73 w 144"/>
              <a:gd name="T33" fmla="*/ 40 h 144"/>
              <a:gd name="T34" fmla="*/ 92 w 144"/>
              <a:gd name="T35" fmla="*/ 24 h 144"/>
              <a:gd name="T36" fmla="*/ 108 w 144"/>
              <a:gd name="T37" fmla="*/ 44 h 144"/>
              <a:gd name="T38" fmla="*/ 89 w 144"/>
              <a:gd name="T39" fmla="*/ 59 h 144"/>
              <a:gd name="T40" fmla="*/ 108 w 144"/>
              <a:gd name="T41" fmla="*/ 94 h 144"/>
              <a:gd name="T42" fmla="*/ 96 w 144"/>
              <a:gd name="T43" fmla="*/ 79 h 144"/>
              <a:gd name="T44" fmla="*/ 111 w 144"/>
              <a:gd name="T45" fmla="*/ 67 h 144"/>
              <a:gd name="T46" fmla="*/ 123 w 144"/>
              <a:gd name="T47" fmla="*/ 82 h 144"/>
              <a:gd name="T48" fmla="*/ 108 w 144"/>
              <a:gd name="T49" fmla="*/ 9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52" y="34"/>
                </a:moveTo>
                <a:cubicBezTo>
                  <a:pt x="58" y="34"/>
                  <a:pt x="62" y="38"/>
                  <a:pt x="62" y="44"/>
                </a:cubicBezTo>
                <a:cubicBezTo>
                  <a:pt x="62" y="49"/>
                  <a:pt x="58" y="54"/>
                  <a:pt x="52" y="54"/>
                </a:cubicBezTo>
                <a:cubicBezTo>
                  <a:pt x="47" y="54"/>
                  <a:pt x="42" y="49"/>
                  <a:pt x="42" y="44"/>
                </a:cubicBezTo>
                <a:cubicBezTo>
                  <a:pt x="42" y="38"/>
                  <a:pt x="47" y="34"/>
                  <a:pt x="52" y="34"/>
                </a:cubicBezTo>
                <a:close/>
                <a:moveTo>
                  <a:pt x="88" y="94"/>
                </a:moveTo>
                <a:cubicBezTo>
                  <a:pt x="86" y="111"/>
                  <a:pt x="72" y="122"/>
                  <a:pt x="55" y="121"/>
                </a:cubicBezTo>
                <a:cubicBezTo>
                  <a:pt x="39" y="119"/>
                  <a:pt x="27" y="104"/>
                  <a:pt x="29" y="88"/>
                </a:cubicBezTo>
                <a:cubicBezTo>
                  <a:pt x="31" y="72"/>
                  <a:pt x="45" y="60"/>
                  <a:pt x="62" y="62"/>
                </a:cubicBezTo>
                <a:cubicBezTo>
                  <a:pt x="78" y="64"/>
                  <a:pt x="90" y="78"/>
                  <a:pt x="88" y="94"/>
                </a:cubicBezTo>
                <a:close/>
                <a:moveTo>
                  <a:pt x="89" y="59"/>
                </a:moveTo>
                <a:cubicBezTo>
                  <a:pt x="79" y="58"/>
                  <a:pt x="72" y="50"/>
                  <a:pt x="73" y="40"/>
                </a:cubicBezTo>
                <a:cubicBezTo>
                  <a:pt x="74" y="30"/>
                  <a:pt x="83" y="23"/>
                  <a:pt x="92" y="24"/>
                </a:cubicBezTo>
                <a:cubicBezTo>
                  <a:pt x="102" y="25"/>
                  <a:pt x="109" y="34"/>
                  <a:pt x="108" y="44"/>
                </a:cubicBezTo>
                <a:cubicBezTo>
                  <a:pt x="107" y="53"/>
                  <a:pt x="98" y="60"/>
                  <a:pt x="89" y="59"/>
                </a:cubicBezTo>
                <a:close/>
                <a:moveTo>
                  <a:pt x="108" y="94"/>
                </a:moveTo>
                <a:cubicBezTo>
                  <a:pt x="101" y="93"/>
                  <a:pt x="95" y="86"/>
                  <a:pt x="96" y="79"/>
                </a:cubicBezTo>
                <a:cubicBezTo>
                  <a:pt x="97" y="71"/>
                  <a:pt x="104" y="66"/>
                  <a:pt x="111" y="67"/>
                </a:cubicBezTo>
                <a:cubicBezTo>
                  <a:pt x="119" y="68"/>
                  <a:pt x="124" y="74"/>
                  <a:pt x="123" y="82"/>
                </a:cubicBezTo>
                <a:cubicBezTo>
                  <a:pt x="123" y="89"/>
                  <a:pt x="116" y="95"/>
                  <a:pt x="108" y="94"/>
                </a:cubicBezTo>
                <a:close/>
              </a:path>
            </a:pathLst>
          </a:custGeom>
          <a:solidFill>
            <a:srgbClr val="429B7F"/>
          </a:solidFill>
          <a:ln>
            <a:noFill/>
          </a:ln>
        </p:spPr>
        <p:txBody>
          <a:bodyPr vert="horz" wrap="square" lIns="91428" tIns="45714" rIns="91428" bIns="45714" numCol="1" anchor="t" anchorCtr="0" compatLnSpc="1"/>
          <a:lstStyle/>
          <a:p>
            <a:endParaRPr lang="zh-CN" altLang="en-US">
              <a:latin typeface="HarmonyOS Sans SC Light" panose="00000400000000000000" pitchFamily="2" charset="-122"/>
              <a:ea typeface="阿里巴巴普惠体 2.0 55 Regular" panose="00020600040101010101" pitchFamily="18" charset="-122"/>
              <a:cs typeface="阿里巴巴普惠体 2.0 55 Regular" panose="00020600040101010101" pitchFamily="18" charset="-122"/>
              <a:sym typeface="HarmonyOS Sans SC Light" panose="00000400000000000000" pitchFamily="2" charset="-122"/>
            </a:endParaRPr>
          </a:p>
        </p:txBody>
      </p:sp>
    </p:spTree>
    <p:custDataLst>
      <p:tags r:id="rId6"/>
    </p:custDataLst>
  </p:cSld>
  <p:clrMapOvr>
    <a:masterClrMapping/>
  </p:clrMapOvr>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randombar(horizontal)">
                                      <p:cBhvr>
                                        <p:cTn id="12" dur="500"/>
                                        <p:tgtEl>
                                          <p:spTgt spid="38"/>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randombar(horizontal)">
                                      <p:cBhvr>
                                        <p:cTn id="1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7" name="Group 7"/>
          <p:cNvGrpSpPr/>
          <p:nvPr/>
        </p:nvGrpSpPr>
        <p:grpSpPr bwMode="auto">
          <a:xfrm>
            <a:off x="323528" y="292895"/>
            <a:ext cx="390372" cy="205979"/>
            <a:chOff x="0" y="0"/>
            <a:chExt cx="1041399" cy="549275"/>
          </a:xfrm>
        </p:grpSpPr>
        <p:sp>
          <p:nvSpPr>
            <p:cNvPr id="8"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1"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创新之数据驱动</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2" name="图片 11"/>
          <p:cNvPicPr>
            <a:picLocks noChangeAspect="1"/>
          </p:cNvPicPr>
          <p:nvPr/>
        </p:nvPicPr>
        <p:blipFill>
          <a:blip r:embed="rId6"/>
          <a:stretch>
            <a:fillRect/>
          </a:stretch>
        </p:blipFill>
        <p:spPr>
          <a:xfrm>
            <a:off x="323528" y="1053902"/>
            <a:ext cx="11577328" cy="52690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7" name="Group 7"/>
          <p:cNvGrpSpPr/>
          <p:nvPr/>
        </p:nvGrpSpPr>
        <p:grpSpPr bwMode="auto">
          <a:xfrm>
            <a:off x="323528" y="292895"/>
            <a:ext cx="390372" cy="205979"/>
            <a:chOff x="0" y="0"/>
            <a:chExt cx="1041399" cy="549275"/>
          </a:xfrm>
        </p:grpSpPr>
        <p:sp>
          <p:nvSpPr>
            <p:cNvPr id="8"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1"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创新之数据驱动</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6"/>
          <a:stretch>
            <a:fillRect/>
          </a:stretch>
        </p:blipFill>
        <p:spPr>
          <a:xfrm>
            <a:off x="145606" y="874618"/>
            <a:ext cx="11925603" cy="54401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7" name="Group 7"/>
          <p:cNvGrpSpPr/>
          <p:nvPr/>
        </p:nvGrpSpPr>
        <p:grpSpPr bwMode="auto">
          <a:xfrm>
            <a:off x="323528" y="292895"/>
            <a:ext cx="390372" cy="205979"/>
            <a:chOff x="0" y="0"/>
            <a:chExt cx="1041399" cy="549275"/>
          </a:xfrm>
        </p:grpSpPr>
        <p:sp>
          <p:nvSpPr>
            <p:cNvPr id="8"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1"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创新之数据预填</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2" name="Group 71"/>
          <p:cNvGrpSpPr/>
          <p:nvPr/>
        </p:nvGrpSpPr>
        <p:grpSpPr>
          <a:xfrm>
            <a:off x="801866" y="1099133"/>
            <a:ext cx="848346" cy="848346"/>
            <a:chOff x="3320211" y="4317773"/>
            <a:chExt cx="909693" cy="909693"/>
          </a:xfrm>
        </p:grpSpPr>
        <p:sp>
          <p:nvSpPr>
            <p:cNvPr id="13"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14"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15" name="Rectangle 78"/>
          <p:cNvSpPr/>
          <p:nvPr/>
        </p:nvSpPr>
        <p:spPr>
          <a:xfrm>
            <a:off x="1801033" y="1126795"/>
            <a:ext cx="1107996" cy="369332"/>
          </a:xfrm>
          <a:prstGeom prst="rect">
            <a:avLst/>
          </a:prstGeom>
        </p:spPr>
        <p:txBody>
          <a:bodyPr wrap="none">
            <a:spAutoFit/>
          </a:bodyPr>
          <a:lstStyle/>
          <a:p>
            <a:pPr lvl="0" algn="l">
              <a:defRPr/>
            </a:pPr>
            <a:r>
              <a:rPr lang="zh-CN" altLang="en-US" b="1" dirty="0" smtClean="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rPr>
              <a:t>银行账户</a:t>
            </a:r>
            <a:endParaRPr lang="zh-CN" altLang="en-US"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6" name="Rectangle 79"/>
          <p:cNvSpPr/>
          <p:nvPr/>
        </p:nvSpPr>
        <p:spPr>
          <a:xfrm>
            <a:off x="1800860" y="1461770"/>
            <a:ext cx="4119245" cy="572464"/>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银行</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名称、银行账户名称、银行账号默认带出《存款账户账号报告》中的退税账户信息</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17" name="iśľiḓè"/>
          <p:cNvSpPr txBox="1"/>
          <p:nvPr/>
        </p:nvSpPr>
        <p:spPr bwMode="auto">
          <a:xfrm>
            <a:off x="949856"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01</a:t>
            </a:r>
            <a:endParaRPr lang="en-US" altLang="zh-CN" sz="2000" b="1" dirty="0">
              <a:solidFill>
                <a:schemeClr val="bg1"/>
              </a:solidFill>
              <a:cs typeface="+mn-ea"/>
              <a:sym typeface="+mn-lt"/>
            </a:endParaRPr>
          </a:p>
        </p:txBody>
      </p:sp>
      <p:grpSp>
        <p:nvGrpSpPr>
          <p:cNvPr id="18" name="Group 71"/>
          <p:cNvGrpSpPr/>
          <p:nvPr/>
        </p:nvGrpSpPr>
        <p:grpSpPr>
          <a:xfrm>
            <a:off x="6536551" y="1099133"/>
            <a:ext cx="848346" cy="848346"/>
            <a:chOff x="3320211" y="4317773"/>
            <a:chExt cx="909693" cy="909693"/>
          </a:xfrm>
        </p:grpSpPr>
        <p:sp>
          <p:nvSpPr>
            <p:cNvPr id="19"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20"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1" name="Rectangle 78"/>
          <p:cNvSpPr/>
          <p:nvPr/>
        </p:nvSpPr>
        <p:spPr>
          <a:xfrm>
            <a:off x="7535718" y="1126795"/>
            <a:ext cx="1338828" cy="369332"/>
          </a:xfrm>
          <a:prstGeom prst="rect">
            <a:avLst/>
          </a:prstGeom>
        </p:spPr>
        <p:txBody>
          <a:bodyPr wrap="none">
            <a:spAutoFit/>
          </a:bodyPr>
          <a:lstStyle/>
          <a:p>
            <a:pPr lvl="0" algn="l">
              <a:defRPr/>
            </a:pPr>
            <a:r>
              <a:rPr lang="zh-CN" altLang="en-US"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sym typeface="+mn-ea"/>
              </a:rPr>
              <a:t>纳税人类别</a:t>
            </a:r>
            <a:endParaRPr lang="zh-CN" altLang="en-US"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2" name="Rectangle 79"/>
          <p:cNvSpPr/>
          <p:nvPr/>
        </p:nvSpPr>
        <p:spPr>
          <a:xfrm>
            <a:off x="7535545" y="1461770"/>
            <a:ext cx="4389755" cy="332399"/>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带出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纳税人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，可修改为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扣缴义务人</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23" name="iśľiḓè"/>
          <p:cNvSpPr txBox="1"/>
          <p:nvPr/>
        </p:nvSpPr>
        <p:spPr bwMode="auto">
          <a:xfrm>
            <a:off x="6684541"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02</a:t>
            </a:r>
            <a:endParaRPr lang="en-US" altLang="zh-CN" sz="2000" b="1" dirty="0">
              <a:solidFill>
                <a:schemeClr val="bg1"/>
              </a:solidFill>
              <a:cs typeface="+mn-ea"/>
              <a:sym typeface="+mn-lt"/>
            </a:endParaRPr>
          </a:p>
        </p:txBody>
      </p:sp>
      <p:grpSp>
        <p:nvGrpSpPr>
          <p:cNvPr id="24" name="Group 71"/>
          <p:cNvGrpSpPr/>
          <p:nvPr/>
        </p:nvGrpSpPr>
        <p:grpSpPr>
          <a:xfrm>
            <a:off x="801866" y="2465018"/>
            <a:ext cx="848346" cy="848346"/>
            <a:chOff x="3320211" y="4317773"/>
            <a:chExt cx="909693" cy="909693"/>
          </a:xfrm>
        </p:grpSpPr>
        <p:sp>
          <p:nvSpPr>
            <p:cNvPr id="25" name="Rounded Rectangle 72"/>
            <p:cNvSpPr/>
            <p:nvPr/>
          </p:nvSpPr>
          <p:spPr>
            <a:xfrm>
              <a:off x="3320211" y="4317773"/>
              <a:ext cx="909693" cy="909693"/>
            </a:xfrm>
            <a:prstGeom prst="teardrop">
              <a:avLst/>
            </a:prstGeom>
            <a:solidFill>
              <a:srgbClr val="E49C1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26" name="Rounded Rectangle 73"/>
            <p:cNvSpPr/>
            <p:nvPr/>
          </p:nvSpPr>
          <p:spPr>
            <a:xfrm>
              <a:off x="3403521" y="4391025"/>
              <a:ext cx="763188" cy="763188"/>
            </a:xfrm>
            <a:prstGeom prst="teardrop">
              <a:avLst/>
            </a:prstGeom>
            <a:solidFill>
              <a:srgbClr val="E49C1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7" name="Rectangle 78"/>
          <p:cNvSpPr/>
          <p:nvPr/>
        </p:nvSpPr>
        <p:spPr>
          <a:xfrm>
            <a:off x="1801033" y="2492680"/>
            <a:ext cx="1800493" cy="369332"/>
          </a:xfrm>
          <a:prstGeom prst="rect">
            <a:avLst/>
          </a:prstGeom>
        </p:spPr>
        <p:txBody>
          <a:bodyPr wrap="none">
            <a:spAutoFit/>
          </a:bodyPr>
          <a:lstStyle/>
          <a:p>
            <a:pPr>
              <a:defRPr/>
            </a:pPr>
            <a:r>
              <a:rPr lang="zh-CN" altLang="zh-CN" b="1" dirty="0" smtClean="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纳税人</a:t>
            </a:r>
            <a:r>
              <a:rPr lang="zh-CN" altLang="zh-CN"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信用</a:t>
            </a:r>
            <a:r>
              <a:rPr lang="zh-CN" altLang="zh-CN" b="1" dirty="0" smtClean="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等级</a:t>
            </a:r>
            <a:endParaRPr lang="zh-CN" altLang="en-US"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8" name="Rectangle 79"/>
          <p:cNvSpPr/>
          <p:nvPr/>
        </p:nvSpPr>
        <p:spPr>
          <a:xfrm>
            <a:off x="1800860" y="2827655"/>
            <a:ext cx="4119245" cy="295145"/>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获取</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应用支撑数据自动带出不可修改。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29" name="iśľiḓè"/>
          <p:cNvSpPr txBox="1"/>
          <p:nvPr/>
        </p:nvSpPr>
        <p:spPr bwMode="auto">
          <a:xfrm>
            <a:off x="949856"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03</a:t>
            </a:r>
            <a:endParaRPr lang="en-US" altLang="zh-CN" sz="2000" b="1" dirty="0">
              <a:solidFill>
                <a:schemeClr val="bg1"/>
              </a:solidFill>
              <a:cs typeface="+mn-ea"/>
              <a:sym typeface="+mn-lt"/>
            </a:endParaRPr>
          </a:p>
        </p:txBody>
      </p:sp>
      <p:grpSp>
        <p:nvGrpSpPr>
          <p:cNvPr id="30" name="Group 71"/>
          <p:cNvGrpSpPr/>
          <p:nvPr/>
        </p:nvGrpSpPr>
        <p:grpSpPr>
          <a:xfrm>
            <a:off x="6608941" y="2465018"/>
            <a:ext cx="848346" cy="848346"/>
            <a:chOff x="3320211" y="4317773"/>
            <a:chExt cx="909693" cy="909693"/>
          </a:xfrm>
        </p:grpSpPr>
        <p:sp>
          <p:nvSpPr>
            <p:cNvPr id="31" name="Rounded Rectangle 72"/>
            <p:cNvSpPr/>
            <p:nvPr/>
          </p:nvSpPr>
          <p:spPr>
            <a:xfrm>
              <a:off x="3320211" y="4317773"/>
              <a:ext cx="909693" cy="909693"/>
            </a:xfrm>
            <a:prstGeom prst="teardrop">
              <a:avLst/>
            </a:prstGeom>
            <a:solidFill>
              <a:srgbClr val="C43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32" name="Rounded Rectangle 73"/>
            <p:cNvSpPr/>
            <p:nvPr/>
          </p:nvSpPr>
          <p:spPr>
            <a:xfrm>
              <a:off x="3403521" y="4391025"/>
              <a:ext cx="763188" cy="763188"/>
            </a:xfrm>
            <a:prstGeom prst="teardrop">
              <a:avLst/>
            </a:prstGeom>
            <a:solidFill>
              <a:srgbClr val="C43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33" name="Rectangle 78"/>
          <p:cNvSpPr/>
          <p:nvPr/>
        </p:nvSpPr>
        <p:spPr>
          <a:xfrm>
            <a:off x="7608108" y="2492680"/>
            <a:ext cx="1107996" cy="369332"/>
          </a:xfrm>
          <a:prstGeom prst="rect">
            <a:avLst/>
          </a:prstGeom>
        </p:spPr>
        <p:txBody>
          <a:bodyPr wrap="none">
            <a:spAutoFit/>
          </a:bodyPr>
          <a:lstStyle/>
          <a:p>
            <a:pPr algn="l">
              <a:defRPr/>
            </a:pPr>
            <a:r>
              <a:rPr lang="zh-CN" altLang="en-US"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rPr>
              <a:t>企业划型</a:t>
            </a:r>
            <a:endParaRPr lang="zh-CN" altLang="en-US"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4" name="Rectangle 79"/>
          <p:cNvSpPr/>
          <p:nvPr/>
        </p:nvSpPr>
        <p:spPr>
          <a:xfrm>
            <a:off x="7607935" y="2827655"/>
            <a:ext cx="4119245" cy="959943"/>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包括</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：大型企业、中型企业、小型企业、微型企业</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国民经济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行业小类、资产总额、营业收入数据，按照《中小微和金融业企业划型标准表》的规则判断的划型结果进行预填</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35" name="iśľiḓè"/>
          <p:cNvSpPr txBox="1"/>
          <p:nvPr/>
        </p:nvSpPr>
        <p:spPr bwMode="auto">
          <a:xfrm>
            <a:off x="6756931"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04</a:t>
            </a:r>
            <a:endParaRPr lang="en-US" altLang="zh-CN" sz="2000" b="1" dirty="0">
              <a:solidFill>
                <a:schemeClr val="bg1"/>
              </a:solidFill>
              <a:cs typeface="+mn-ea"/>
              <a:sym typeface="+mn-lt"/>
            </a:endParaRPr>
          </a:p>
        </p:txBody>
      </p:sp>
      <p:grpSp>
        <p:nvGrpSpPr>
          <p:cNvPr id="36" name="Group 71"/>
          <p:cNvGrpSpPr/>
          <p:nvPr/>
        </p:nvGrpSpPr>
        <p:grpSpPr>
          <a:xfrm>
            <a:off x="801866" y="3830903"/>
            <a:ext cx="848346" cy="848346"/>
            <a:chOff x="3320211" y="4317773"/>
            <a:chExt cx="909693" cy="909693"/>
          </a:xfrm>
        </p:grpSpPr>
        <p:sp>
          <p:nvSpPr>
            <p:cNvPr id="37" name="Rounded Rectangle 72"/>
            <p:cNvSpPr/>
            <p:nvPr/>
          </p:nvSpPr>
          <p:spPr>
            <a:xfrm>
              <a:off x="3320211" y="4317773"/>
              <a:ext cx="909693" cy="909693"/>
            </a:xfrm>
            <a:prstGeom prst="teardrop">
              <a:avLst/>
            </a:prstGeom>
            <a:solidFill>
              <a:srgbClr val="534066">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38" name="Rounded Rectangle 73"/>
            <p:cNvSpPr/>
            <p:nvPr/>
          </p:nvSpPr>
          <p:spPr>
            <a:xfrm>
              <a:off x="3403521" y="4391025"/>
              <a:ext cx="763188" cy="763188"/>
            </a:xfrm>
            <a:prstGeom prst="teardrop">
              <a:avLst/>
            </a:prstGeom>
            <a:solidFill>
              <a:srgbClr val="534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39" name="Rectangle 78"/>
          <p:cNvSpPr/>
          <p:nvPr/>
        </p:nvSpPr>
        <p:spPr>
          <a:xfrm>
            <a:off x="1801033" y="3858565"/>
            <a:ext cx="1107996" cy="369332"/>
          </a:xfrm>
          <a:prstGeom prst="rect">
            <a:avLst/>
          </a:prstGeom>
        </p:spPr>
        <p:txBody>
          <a:bodyPr wrap="none">
            <a:spAutoFit/>
          </a:bodyPr>
          <a:lstStyle/>
          <a:p>
            <a:pPr>
              <a:defRPr/>
            </a:pPr>
            <a:r>
              <a:rPr lang="zh-CN" altLang="zh-CN" b="1" dirty="0" smtClean="0">
                <a:solidFill>
                  <a:srgbClr val="534066"/>
                </a:solidFill>
                <a:latin typeface="Microsoft YaHei Bold" charset="0"/>
                <a:ea typeface="Microsoft YaHei Bold" charset="0"/>
                <a:cs typeface="微软雅黑" panose="020B0503020204020204" pitchFamily="34" charset="-122"/>
              </a:rPr>
              <a:t>资产总额</a:t>
            </a:r>
            <a:endParaRPr lang="zh-CN" altLang="en-US" b="1" dirty="0">
              <a:solidFill>
                <a:srgbClr val="534066"/>
              </a:solidFill>
              <a:latin typeface="Microsoft YaHei Bold" charset="0"/>
              <a:ea typeface="Microsoft YaHei Bold" charset="0"/>
              <a:cs typeface="微软雅黑" panose="020B0503020204020204" pitchFamily="34" charset="-122"/>
              <a:sym typeface="+mn-ea"/>
            </a:endParaRPr>
          </a:p>
        </p:txBody>
      </p:sp>
      <p:sp>
        <p:nvSpPr>
          <p:cNvPr id="40" name="Rectangle 79"/>
          <p:cNvSpPr/>
          <p:nvPr/>
        </p:nvSpPr>
        <p:spPr>
          <a:xfrm>
            <a:off x="1800860" y="4193540"/>
            <a:ext cx="4119245" cy="738344"/>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按</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所属上一会计年度第四季度企业所得税预缴申报表申报的资产总额季末值，与最近一次企业所得税年度汇算清缴申报表申报的资产总额的孰大值</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确定</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41" name="iśľiḓè"/>
          <p:cNvSpPr txBox="1"/>
          <p:nvPr/>
        </p:nvSpPr>
        <p:spPr bwMode="auto">
          <a:xfrm>
            <a:off x="949856" y="405648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05</a:t>
            </a:r>
            <a:endParaRPr lang="en-US" altLang="zh-CN" sz="2000" b="1" dirty="0">
              <a:solidFill>
                <a:schemeClr val="bg1"/>
              </a:solidFill>
              <a:cs typeface="+mn-ea"/>
              <a:sym typeface="+mn-lt"/>
            </a:endParaRPr>
          </a:p>
        </p:txBody>
      </p:sp>
      <p:grpSp>
        <p:nvGrpSpPr>
          <p:cNvPr id="42" name="Group 71"/>
          <p:cNvGrpSpPr/>
          <p:nvPr/>
        </p:nvGrpSpPr>
        <p:grpSpPr>
          <a:xfrm>
            <a:off x="801866" y="5265368"/>
            <a:ext cx="848346" cy="848346"/>
            <a:chOff x="3320211" y="4317773"/>
            <a:chExt cx="909693" cy="909693"/>
          </a:xfrm>
        </p:grpSpPr>
        <p:sp>
          <p:nvSpPr>
            <p:cNvPr id="43"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44"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45" name="Rectangle 78"/>
          <p:cNvSpPr/>
          <p:nvPr/>
        </p:nvSpPr>
        <p:spPr>
          <a:xfrm>
            <a:off x="1801033" y="5293030"/>
            <a:ext cx="1569660" cy="369332"/>
          </a:xfrm>
          <a:prstGeom prst="rect">
            <a:avLst/>
          </a:prstGeom>
        </p:spPr>
        <p:txBody>
          <a:bodyPr wrap="none">
            <a:spAutoFit/>
          </a:bodyPr>
          <a:lstStyle/>
          <a:p>
            <a:pPr algn="l">
              <a:defRPr/>
            </a:pPr>
            <a:r>
              <a:rPr lang="zh-CN" altLang="en-US" b="1" dirty="0" smtClean="0">
                <a:solidFill>
                  <a:srgbClr val="429B7F"/>
                </a:solidFill>
                <a:latin typeface="Microsoft YaHei Bold" charset="0"/>
                <a:ea typeface="Microsoft YaHei Bold" charset="0"/>
                <a:cs typeface="微软雅黑" panose="020B0503020204020204" pitchFamily="34" charset="-122"/>
                <a:sym typeface="+mn-ea"/>
              </a:rPr>
              <a:t>退税企业类型</a:t>
            </a:r>
            <a:endParaRPr lang="zh-CN" altLang="en-US" b="1" dirty="0">
              <a:solidFill>
                <a:srgbClr val="429B7F"/>
              </a:solidFill>
              <a:latin typeface="Microsoft YaHei Bold" charset="0"/>
              <a:ea typeface="Microsoft YaHei Bold" charset="0"/>
              <a:cs typeface="微软雅黑" panose="020B0503020204020204" pitchFamily="34" charset="-122"/>
              <a:sym typeface="+mn-ea"/>
            </a:endParaRPr>
          </a:p>
        </p:txBody>
      </p:sp>
      <p:sp>
        <p:nvSpPr>
          <p:cNvPr id="46" name="Rectangle 79"/>
          <p:cNvSpPr/>
          <p:nvPr/>
        </p:nvSpPr>
        <p:spPr>
          <a:xfrm>
            <a:off x="1800860" y="5628005"/>
            <a:ext cx="4119245" cy="461665"/>
          </a:xfrm>
          <a:prstGeom prst="rect">
            <a:avLst/>
          </a:prstGeom>
        </p:spPr>
        <p:txBody>
          <a:bodyPr wrap="square">
            <a:spAutoFit/>
          </a:bodyPr>
          <a:lstStyle/>
          <a:p>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《可能符合留抵退税条件的纳税人清册》中获取最新日期的记录进行预填，预填后可修改</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47" name="iśľiḓè"/>
          <p:cNvSpPr txBox="1"/>
          <p:nvPr/>
        </p:nvSpPr>
        <p:spPr bwMode="auto">
          <a:xfrm>
            <a:off x="949856" y="549094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07</a:t>
            </a:r>
            <a:endParaRPr lang="en-US" altLang="zh-CN" sz="2000" b="1" dirty="0">
              <a:solidFill>
                <a:schemeClr val="bg1"/>
              </a:solidFill>
              <a:cs typeface="+mn-ea"/>
              <a:sym typeface="+mn-lt"/>
            </a:endParaRPr>
          </a:p>
        </p:txBody>
      </p:sp>
      <p:grpSp>
        <p:nvGrpSpPr>
          <p:cNvPr id="48" name="Group 71"/>
          <p:cNvGrpSpPr/>
          <p:nvPr/>
        </p:nvGrpSpPr>
        <p:grpSpPr>
          <a:xfrm>
            <a:off x="6608941" y="3829633"/>
            <a:ext cx="848346" cy="848346"/>
            <a:chOff x="3320211" y="4317773"/>
            <a:chExt cx="909693" cy="909693"/>
          </a:xfrm>
        </p:grpSpPr>
        <p:sp>
          <p:nvSpPr>
            <p:cNvPr id="49"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50"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51" name="Rectangle 78"/>
          <p:cNvSpPr/>
          <p:nvPr/>
        </p:nvSpPr>
        <p:spPr>
          <a:xfrm>
            <a:off x="7608108" y="3857295"/>
            <a:ext cx="1107996" cy="369332"/>
          </a:xfrm>
          <a:prstGeom prst="rect">
            <a:avLst/>
          </a:prstGeom>
        </p:spPr>
        <p:txBody>
          <a:bodyPr wrap="none">
            <a:spAutoFit/>
          </a:bodyPr>
          <a:lstStyle/>
          <a:p>
            <a:pPr>
              <a:defRPr/>
            </a:pPr>
            <a:r>
              <a:rPr lang="zh-CN" altLang="zh-CN" b="1" dirty="0" smtClean="0">
                <a:solidFill>
                  <a:srgbClr val="50748D"/>
                </a:solidFill>
                <a:latin typeface="Microsoft YaHei Bold" charset="0"/>
                <a:ea typeface="Microsoft YaHei Bold" charset="0"/>
                <a:cs typeface="微软雅黑" panose="020B0503020204020204" pitchFamily="34" charset="-122"/>
              </a:rPr>
              <a:t>营业收入</a:t>
            </a:r>
            <a:endParaRPr lang="zh-CN" altLang="en-US"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2" name="Rectangle 79"/>
          <p:cNvSpPr/>
          <p:nvPr/>
        </p:nvSpPr>
        <p:spPr>
          <a:xfrm>
            <a:off x="7607935" y="4192270"/>
            <a:ext cx="4119245" cy="1200329"/>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按照</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纳税人上一会计年度增值税销售额确定；不满一个会计年度的，按照公式计算：增值税销售额（年）＝上一会计年度企业实际存续期间增值税销售额／企业实际存续月数×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；若某企业在数据赋能中没有营业收入，则取决策二包</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可能符合留抵退税条件的纳税人清册</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营业收入</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3" name="iśľiḓè"/>
          <p:cNvSpPr txBox="1"/>
          <p:nvPr/>
        </p:nvSpPr>
        <p:spPr bwMode="auto">
          <a:xfrm>
            <a:off x="6756931" y="40552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06</a:t>
            </a:r>
            <a:endParaRPr lang="en-US" altLang="zh-CN" sz="2000" b="1" dirty="0">
              <a:solidFill>
                <a:schemeClr val="bg1"/>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9"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dissolve">
                                      <p:cBhvr>
                                        <p:cTn id="11" dur="500"/>
                                        <p:tgtEl>
                                          <p:spTgt spid="12"/>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dissolve">
                                      <p:cBhvr>
                                        <p:cTn id="14" dur="500"/>
                                        <p:tgtEl>
                                          <p:spTgt spid="15"/>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dissolve">
                                      <p:cBhvr>
                                        <p:cTn id="17" dur="500"/>
                                        <p:tgtEl>
                                          <p:spTgt spid="16"/>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dissolve">
                                      <p:cBhvr>
                                        <p:cTn id="20" dur="500"/>
                                        <p:tgtEl>
                                          <p:spTgt spid="17"/>
                                        </p:tgtEl>
                                      </p:cBhvr>
                                    </p:animEffect>
                                  </p:childTnLst>
                                </p:cTn>
                              </p:par>
                              <p:par>
                                <p:cTn id="21" presetID="9"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dissolve">
                                      <p:cBhvr>
                                        <p:cTn id="23" dur="500"/>
                                        <p:tgtEl>
                                          <p:spTgt spid="18"/>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dissolve">
                                      <p:cBhvr>
                                        <p:cTn id="26" dur="500"/>
                                        <p:tgtEl>
                                          <p:spTgt spid="21"/>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dissolve">
                                      <p:cBhvr>
                                        <p:cTn id="29" dur="500"/>
                                        <p:tgtEl>
                                          <p:spTgt spid="22"/>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dissolve">
                                      <p:cBhvr>
                                        <p:cTn id="32" dur="500"/>
                                        <p:tgtEl>
                                          <p:spTgt spid="23"/>
                                        </p:tgtEl>
                                      </p:cBhvr>
                                    </p:animEffect>
                                  </p:childTnLst>
                                </p:cTn>
                              </p:par>
                              <p:par>
                                <p:cTn id="33" presetID="9"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dissolve">
                                      <p:cBhvr>
                                        <p:cTn id="35" dur="500"/>
                                        <p:tgtEl>
                                          <p:spTgt spid="24"/>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dissolve">
                                      <p:cBhvr>
                                        <p:cTn id="38" dur="500"/>
                                        <p:tgtEl>
                                          <p:spTgt spid="27"/>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dissolve">
                                      <p:cBhvr>
                                        <p:cTn id="41" dur="500"/>
                                        <p:tgtEl>
                                          <p:spTgt spid="28"/>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dissolve">
                                      <p:cBhvr>
                                        <p:cTn id="44" dur="500"/>
                                        <p:tgtEl>
                                          <p:spTgt spid="29"/>
                                        </p:tgtEl>
                                      </p:cBhvr>
                                    </p:animEffect>
                                  </p:childTnLst>
                                </p:cTn>
                              </p:par>
                              <p:par>
                                <p:cTn id="45" presetID="9" presetClass="entr" presetSubtype="0"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dissolve">
                                      <p:cBhvr>
                                        <p:cTn id="47" dur="500"/>
                                        <p:tgtEl>
                                          <p:spTgt spid="30"/>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dissolve">
                                      <p:cBhvr>
                                        <p:cTn id="50" dur="500"/>
                                        <p:tgtEl>
                                          <p:spTgt spid="33"/>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dissolve">
                                      <p:cBhvr>
                                        <p:cTn id="53" dur="500"/>
                                        <p:tgtEl>
                                          <p:spTgt spid="34"/>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dissolve">
                                      <p:cBhvr>
                                        <p:cTn id="56" dur="500"/>
                                        <p:tgtEl>
                                          <p:spTgt spid="35"/>
                                        </p:tgtEl>
                                      </p:cBhvr>
                                    </p:animEffect>
                                  </p:childTnLst>
                                </p:cTn>
                              </p:par>
                              <p:par>
                                <p:cTn id="57" presetID="9" presetClass="entr" presetSubtype="0" fill="hold"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dissolve">
                                      <p:cBhvr>
                                        <p:cTn id="59" dur="500"/>
                                        <p:tgtEl>
                                          <p:spTgt spid="36"/>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dissolve">
                                      <p:cBhvr>
                                        <p:cTn id="62" dur="500"/>
                                        <p:tgtEl>
                                          <p:spTgt spid="39"/>
                                        </p:tgtEl>
                                      </p:cBhvr>
                                    </p:animEffect>
                                  </p:childTnLst>
                                </p:cTn>
                              </p:par>
                              <p:par>
                                <p:cTn id="63" presetID="9" presetClass="entr" presetSubtype="0"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dissolve">
                                      <p:cBhvr>
                                        <p:cTn id="65" dur="500"/>
                                        <p:tgtEl>
                                          <p:spTgt spid="40"/>
                                        </p:tgtEl>
                                      </p:cBhvr>
                                    </p:animEffect>
                                  </p:childTnLst>
                                </p:cTn>
                              </p:par>
                              <p:par>
                                <p:cTn id="66" presetID="9" presetClass="entr" presetSubtype="0"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dissolve">
                                      <p:cBhvr>
                                        <p:cTn id="68" dur="500"/>
                                        <p:tgtEl>
                                          <p:spTgt spid="41"/>
                                        </p:tgtEl>
                                      </p:cBhvr>
                                    </p:animEffect>
                                  </p:childTnLst>
                                </p:cTn>
                              </p:par>
                              <p:par>
                                <p:cTn id="69" presetID="9" presetClass="entr" presetSubtype="0" fill="hold"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dissolve">
                                      <p:cBhvr>
                                        <p:cTn id="71" dur="500"/>
                                        <p:tgtEl>
                                          <p:spTgt spid="42"/>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dissolve">
                                      <p:cBhvr>
                                        <p:cTn id="74" dur="500"/>
                                        <p:tgtEl>
                                          <p:spTgt spid="45"/>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dissolve">
                                      <p:cBhvr>
                                        <p:cTn id="77" dur="500"/>
                                        <p:tgtEl>
                                          <p:spTgt spid="46"/>
                                        </p:tgtEl>
                                      </p:cBhvr>
                                    </p:animEffect>
                                  </p:childTnLst>
                                </p:cTn>
                              </p:par>
                              <p:par>
                                <p:cTn id="78" presetID="9" presetClass="entr" presetSubtype="0" fill="hold" grpId="0" nodeType="withEffect">
                                  <p:stCondLst>
                                    <p:cond delay="0"/>
                                  </p:stCondLst>
                                  <p:childTnLst>
                                    <p:set>
                                      <p:cBhvr>
                                        <p:cTn id="79" dur="1" fill="hold">
                                          <p:stCondLst>
                                            <p:cond delay="0"/>
                                          </p:stCondLst>
                                        </p:cTn>
                                        <p:tgtEl>
                                          <p:spTgt spid="47"/>
                                        </p:tgtEl>
                                        <p:attrNameLst>
                                          <p:attrName>style.visibility</p:attrName>
                                        </p:attrNameLst>
                                      </p:cBhvr>
                                      <p:to>
                                        <p:strVal val="visible"/>
                                      </p:to>
                                    </p:set>
                                    <p:animEffect transition="in" filter="dissolve">
                                      <p:cBhvr>
                                        <p:cTn id="80" dur="500"/>
                                        <p:tgtEl>
                                          <p:spTgt spid="47"/>
                                        </p:tgtEl>
                                      </p:cBhvr>
                                    </p:animEffect>
                                  </p:childTnLst>
                                </p:cTn>
                              </p:par>
                              <p:par>
                                <p:cTn id="81" presetID="9" presetClass="entr" presetSubtype="0" fill="hold" nodeType="with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dissolve">
                                      <p:cBhvr>
                                        <p:cTn id="83" dur="500"/>
                                        <p:tgtEl>
                                          <p:spTgt spid="48"/>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51"/>
                                        </p:tgtEl>
                                        <p:attrNameLst>
                                          <p:attrName>style.visibility</p:attrName>
                                        </p:attrNameLst>
                                      </p:cBhvr>
                                      <p:to>
                                        <p:strVal val="visible"/>
                                      </p:to>
                                    </p:set>
                                    <p:animEffect transition="in" filter="dissolve">
                                      <p:cBhvr>
                                        <p:cTn id="86" dur="500"/>
                                        <p:tgtEl>
                                          <p:spTgt spid="51"/>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52"/>
                                        </p:tgtEl>
                                        <p:attrNameLst>
                                          <p:attrName>style.visibility</p:attrName>
                                        </p:attrNameLst>
                                      </p:cBhvr>
                                      <p:to>
                                        <p:strVal val="visible"/>
                                      </p:to>
                                    </p:set>
                                    <p:animEffect transition="in" filter="dissolve">
                                      <p:cBhvr>
                                        <p:cTn id="89" dur="500"/>
                                        <p:tgtEl>
                                          <p:spTgt spid="52"/>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dissolve">
                                      <p:cBhvr>
                                        <p:cTn id="9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P spid="22" grpId="0"/>
      <p:bldP spid="23" grpId="0"/>
      <p:bldP spid="27" grpId="0"/>
      <p:bldP spid="28" grpId="0"/>
      <p:bldP spid="29" grpId="0"/>
      <p:bldP spid="33" grpId="0"/>
      <p:bldP spid="34" grpId="0"/>
      <p:bldP spid="35" grpId="0"/>
      <p:bldP spid="39" grpId="0"/>
      <p:bldP spid="40" grpId="0"/>
      <p:bldP spid="41" grpId="0"/>
      <p:bldP spid="45" grpId="0"/>
      <p:bldP spid="46" grpId="0"/>
      <p:bldP spid="47" grpId="0"/>
      <p:bldP spid="51" grpId="0"/>
      <p:bldP spid="52" grpId="0"/>
      <p:bldP spid="5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71"/>
          <p:cNvGrpSpPr/>
          <p:nvPr/>
        </p:nvGrpSpPr>
        <p:grpSpPr>
          <a:xfrm>
            <a:off x="801866" y="1099133"/>
            <a:ext cx="848346" cy="848346"/>
            <a:chOff x="3320211" y="4317773"/>
            <a:chExt cx="909693" cy="909693"/>
          </a:xfrm>
        </p:grpSpPr>
        <p:sp>
          <p:nvSpPr>
            <p:cNvPr id="15"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16"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9" name="Rectangle 78"/>
          <p:cNvSpPr/>
          <p:nvPr/>
        </p:nvSpPr>
        <p:spPr>
          <a:xfrm>
            <a:off x="1801033" y="1126795"/>
            <a:ext cx="1569660" cy="369332"/>
          </a:xfrm>
          <a:prstGeom prst="rect">
            <a:avLst/>
          </a:prstGeom>
        </p:spPr>
        <p:txBody>
          <a:bodyPr wrap="none">
            <a:spAutoFit/>
          </a:bodyPr>
          <a:lstStyle/>
          <a:p>
            <a:pPr lvl="0" algn="l">
              <a:defRPr/>
            </a:pPr>
            <a:r>
              <a:rPr lang="zh-CN" altLang="en-US" b="1" dirty="0" smtClean="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rPr>
              <a:t>国民经济行业</a:t>
            </a:r>
            <a:endParaRPr lang="zh-CN" altLang="en-US"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 name="Rectangle 79"/>
          <p:cNvSpPr/>
          <p:nvPr/>
        </p:nvSpPr>
        <p:spPr>
          <a:xfrm>
            <a:off x="1800860" y="1461770"/>
            <a:ext cx="4119245" cy="332399"/>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纳税人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主行业</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自动预</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填</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3" name="iśľiḓè"/>
          <p:cNvSpPr txBox="1"/>
          <p:nvPr/>
        </p:nvSpPr>
        <p:spPr bwMode="auto">
          <a:xfrm>
            <a:off x="949856"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08</a:t>
            </a:r>
            <a:endParaRPr lang="en-US" altLang="zh-CN" sz="2000" b="1" dirty="0">
              <a:solidFill>
                <a:schemeClr val="bg1"/>
              </a:solidFill>
              <a:cs typeface="+mn-ea"/>
              <a:sym typeface="+mn-lt"/>
            </a:endParaRPr>
          </a:p>
        </p:txBody>
      </p:sp>
      <p:grpSp>
        <p:nvGrpSpPr>
          <p:cNvPr id="18" name="Group 71"/>
          <p:cNvGrpSpPr/>
          <p:nvPr/>
        </p:nvGrpSpPr>
        <p:grpSpPr>
          <a:xfrm>
            <a:off x="6536551" y="1099133"/>
            <a:ext cx="848346" cy="848346"/>
            <a:chOff x="3320211" y="4317773"/>
            <a:chExt cx="909693" cy="909693"/>
          </a:xfrm>
        </p:grpSpPr>
        <p:sp>
          <p:nvSpPr>
            <p:cNvPr id="25"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26"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7" name="Rectangle 78"/>
          <p:cNvSpPr/>
          <p:nvPr/>
        </p:nvSpPr>
        <p:spPr>
          <a:xfrm>
            <a:off x="7535718" y="1126795"/>
            <a:ext cx="1800493" cy="369332"/>
          </a:xfrm>
          <a:prstGeom prst="rect">
            <a:avLst/>
          </a:prstGeom>
        </p:spPr>
        <p:txBody>
          <a:bodyPr wrap="none">
            <a:spAutoFit/>
          </a:bodyPr>
          <a:lstStyle/>
          <a:p>
            <a:pPr lvl="0">
              <a:defRPr/>
            </a:pP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退</a:t>
            </a:r>
            <a:r>
              <a:rPr lang="zh-CN" altLang="zh-CN"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抵税原因</a:t>
            </a: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类型</a:t>
            </a:r>
            <a:endParaRPr lang="zh-CN" altLang="en-US"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8" name="Rectangle 79"/>
          <p:cNvSpPr/>
          <p:nvPr/>
        </p:nvSpPr>
        <p:spPr>
          <a:xfrm>
            <a:off x="7535545" y="1461770"/>
            <a:ext cx="4389755" cy="312521"/>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带出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增值税增量留抵税额退税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400" dirty="0">
              <a:solidFill>
                <a:srgbClr val="FF0000"/>
              </a:solidFill>
              <a:cs typeface="+mn-ea"/>
              <a:sym typeface="+mn-lt"/>
            </a:endParaRPr>
          </a:p>
        </p:txBody>
      </p:sp>
      <p:sp>
        <p:nvSpPr>
          <p:cNvPr id="50" name="iśľiḓè"/>
          <p:cNvSpPr txBox="1"/>
          <p:nvPr/>
        </p:nvSpPr>
        <p:spPr bwMode="auto">
          <a:xfrm>
            <a:off x="6684541"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09</a:t>
            </a:r>
            <a:endParaRPr lang="en-US" altLang="zh-CN" sz="2000" b="1" dirty="0">
              <a:solidFill>
                <a:schemeClr val="bg1"/>
              </a:solidFill>
              <a:cs typeface="+mn-ea"/>
              <a:sym typeface="+mn-lt"/>
            </a:endParaRPr>
          </a:p>
        </p:txBody>
      </p:sp>
      <p:grpSp>
        <p:nvGrpSpPr>
          <p:cNvPr id="51" name="Group 71"/>
          <p:cNvGrpSpPr/>
          <p:nvPr/>
        </p:nvGrpSpPr>
        <p:grpSpPr>
          <a:xfrm>
            <a:off x="801866" y="2465018"/>
            <a:ext cx="848346" cy="848346"/>
            <a:chOff x="3320211" y="4317773"/>
            <a:chExt cx="909693" cy="909693"/>
          </a:xfrm>
        </p:grpSpPr>
        <p:sp>
          <p:nvSpPr>
            <p:cNvPr id="52" name="Rounded Rectangle 72"/>
            <p:cNvSpPr/>
            <p:nvPr/>
          </p:nvSpPr>
          <p:spPr>
            <a:xfrm>
              <a:off x="3320211" y="4317773"/>
              <a:ext cx="909693" cy="909693"/>
            </a:xfrm>
            <a:prstGeom prst="teardrop">
              <a:avLst/>
            </a:prstGeom>
            <a:solidFill>
              <a:srgbClr val="E49C1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53" name="Rounded Rectangle 73"/>
            <p:cNvSpPr/>
            <p:nvPr/>
          </p:nvSpPr>
          <p:spPr>
            <a:xfrm>
              <a:off x="3403521" y="4391025"/>
              <a:ext cx="763188" cy="763188"/>
            </a:xfrm>
            <a:prstGeom prst="teardrop">
              <a:avLst/>
            </a:prstGeom>
            <a:solidFill>
              <a:srgbClr val="E49C1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54" name="Rectangle 78"/>
          <p:cNvSpPr/>
          <p:nvPr/>
        </p:nvSpPr>
        <p:spPr>
          <a:xfrm>
            <a:off x="1801033" y="2492680"/>
            <a:ext cx="1569660" cy="369332"/>
          </a:xfrm>
          <a:prstGeom prst="rect">
            <a:avLst/>
          </a:prstGeom>
        </p:spPr>
        <p:txBody>
          <a:bodyPr wrap="none">
            <a:spAutoFit/>
          </a:bodyPr>
          <a:lstStyle/>
          <a:p>
            <a:pPr>
              <a:defRPr/>
            </a:pPr>
            <a:r>
              <a:rPr lang="zh-CN" altLang="zh-CN" b="1" dirty="0" smtClean="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提</a:t>
            </a:r>
            <a:r>
              <a:rPr lang="zh-CN" altLang="zh-CN"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退税金</a:t>
            </a:r>
            <a:r>
              <a:rPr lang="zh-CN" altLang="zh-CN" b="1" dirty="0" smtClean="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类型</a:t>
            </a:r>
            <a:endParaRPr lang="zh-CN" altLang="en-US"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5" name="Rectangle 79"/>
          <p:cNvSpPr/>
          <p:nvPr/>
        </p:nvSpPr>
        <p:spPr>
          <a:xfrm>
            <a:off x="1800860" y="2827655"/>
            <a:ext cx="4119245" cy="313932"/>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带出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汇算清缴、结算清缴退税</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6" name="iśľiḓè"/>
          <p:cNvSpPr txBox="1"/>
          <p:nvPr/>
        </p:nvSpPr>
        <p:spPr bwMode="auto">
          <a:xfrm>
            <a:off x="949856"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10</a:t>
            </a:r>
            <a:endParaRPr lang="en-US" altLang="zh-CN" sz="2000" b="1" dirty="0">
              <a:solidFill>
                <a:schemeClr val="bg1"/>
              </a:solidFill>
              <a:cs typeface="+mn-ea"/>
              <a:sym typeface="+mn-lt"/>
            </a:endParaRPr>
          </a:p>
        </p:txBody>
      </p:sp>
      <p:grpSp>
        <p:nvGrpSpPr>
          <p:cNvPr id="57" name="Group 71"/>
          <p:cNvGrpSpPr/>
          <p:nvPr/>
        </p:nvGrpSpPr>
        <p:grpSpPr>
          <a:xfrm>
            <a:off x="6608941" y="2465018"/>
            <a:ext cx="848346" cy="848346"/>
            <a:chOff x="3320211" y="4317773"/>
            <a:chExt cx="909693" cy="909693"/>
          </a:xfrm>
        </p:grpSpPr>
        <p:sp>
          <p:nvSpPr>
            <p:cNvPr id="58" name="Rounded Rectangle 72"/>
            <p:cNvSpPr/>
            <p:nvPr/>
          </p:nvSpPr>
          <p:spPr>
            <a:xfrm>
              <a:off x="3320211" y="4317773"/>
              <a:ext cx="909693" cy="909693"/>
            </a:xfrm>
            <a:prstGeom prst="teardrop">
              <a:avLst/>
            </a:prstGeom>
            <a:solidFill>
              <a:srgbClr val="C43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59" name="Rounded Rectangle 73"/>
            <p:cNvSpPr/>
            <p:nvPr/>
          </p:nvSpPr>
          <p:spPr>
            <a:xfrm>
              <a:off x="3403521" y="4391025"/>
              <a:ext cx="763188" cy="763188"/>
            </a:xfrm>
            <a:prstGeom prst="teardrop">
              <a:avLst/>
            </a:prstGeom>
            <a:solidFill>
              <a:srgbClr val="C43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60" name="Rectangle 78"/>
          <p:cNvSpPr/>
          <p:nvPr/>
        </p:nvSpPr>
        <p:spPr>
          <a:xfrm>
            <a:off x="7608108" y="2492680"/>
            <a:ext cx="1800493" cy="369332"/>
          </a:xfrm>
          <a:prstGeom prst="rect">
            <a:avLst/>
          </a:prstGeom>
        </p:spPr>
        <p:txBody>
          <a:bodyPr wrap="none">
            <a:spAutoFit/>
          </a:bodyPr>
          <a:lstStyle/>
          <a:p>
            <a:pPr>
              <a:defRPr/>
            </a:pPr>
            <a:r>
              <a:rPr lang="zh-CN" altLang="zh-CN"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申请</a:t>
            </a:r>
            <a:r>
              <a:rPr lang="zh-CN" altLang="zh-CN"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退</a:t>
            </a:r>
            <a:r>
              <a:rPr lang="zh-CN" altLang="zh-CN"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抵</a:t>
            </a:r>
            <a:r>
              <a:rPr lang="zh-CN" altLang="en-US"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税</a:t>
            </a:r>
            <a:r>
              <a:rPr lang="zh-CN" altLang="zh-CN"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方式</a:t>
            </a:r>
            <a:endParaRPr lang="zh-CN" altLang="en-US"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1" name="Rectangle 79"/>
          <p:cNvSpPr/>
          <p:nvPr/>
        </p:nvSpPr>
        <p:spPr>
          <a:xfrm>
            <a:off x="7607935" y="2827655"/>
            <a:ext cx="4119245" cy="313932"/>
          </a:xfrm>
          <a:prstGeom prst="rect">
            <a:avLst/>
          </a:prstGeom>
        </p:spPr>
        <p:txBody>
          <a:bodyPr wrap="square">
            <a:spAutoFit/>
          </a:bodyPr>
          <a:lstStyle/>
          <a:p>
            <a:pPr indent="0" algn="l">
              <a:lnSpc>
                <a:spcPct val="120000"/>
              </a:lnSpc>
              <a:spcBef>
                <a:spcPts val="0"/>
              </a:spcBef>
              <a:spcAft>
                <a:spcPts val="0"/>
              </a:spcAft>
              <a:buFont typeface="Wingdings" panose="05000000000000000000" charset="0"/>
              <a:buNone/>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自动带出“退税”。</a:t>
            </a:r>
            <a:endParaRPr lang="en-US" altLang="zh-CN" sz="1400" dirty="0">
              <a:solidFill>
                <a:srgbClr val="FF0000"/>
              </a:solidFill>
              <a:cs typeface="+mn-ea"/>
              <a:sym typeface="+mn-lt"/>
            </a:endParaRPr>
          </a:p>
        </p:txBody>
      </p:sp>
      <p:sp>
        <p:nvSpPr>
          <p:cNvPr id="62" name="iśľiḓè"/>
          <p:cNvSpPr txBox="1"/>
          <p:nvPr/>
        </p:nvSpPr>
        <p:spPr bwMode="auto">
          <a:xfrm>
            <a:off x="6756931"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11</a:t>
            </a:r>
            <a:endParaRPr lang="en-US" altLang="zh-CN" sz="2000" b="1" dirty="0">
              <a:solidFill>
                <a:schemeClr val="bg1"/>
              </a:solidFill>
              <a:cs typeface="+mn-ea"/>
              <a:sym typeface="+mn-lt"/>
            </a:endParaRPr>
          </a:p>
        </p:txBody>
      </p:sp>
      <p:grpSp>
        <p:nvGrpSpPr>
          <p:cNvPr id="63" name="Group 71"/>
          <p:cNvGrpSpPr/>
          <p:nvPr/>
        </p:nvGrpSpPr>
        <p:grpSpPr>
          <a:xfrm>
            <a:off x="801866" y="3830903"/>
            <a:ext cx="848346" cy="848346"/>
            <a:chOff x="3320211" y="4317773"/>
            <a:chExt cx="909693" cy="909693"/>
          </a:xfrm>
        </p:grpSpPr>
        <p:sp>
          <p:nvSpPr>
            <p:cNvPr id="64" name="Rounded Rectangle 72"/>
            <p:cNvSpPr/>
            <p:nvPr/>
          </p:nvSpPr>
          <p:spPr>
            <a:xfrm>
              <a:off x="3320211" y="4317773"/>
              <a:ext cx="909693" cy="909693"/>
            </a:xfrm>
            <a:prstGeom prst="teardrop">
              <a:avLst/>
            </a:prstGeom>
            <a:solidFill>
              <a:srgbClr val="534066">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65" name="Rounded Rectangle 73"/>
            <p:cNvSpPr/>
            <p:nvPr/>
          </p:nvSpPr>
          <p:spPr>
            <a:xfrm>
              <a:off x="3403521" y="4391025"/>
              <a:ext cx="763188" cy="763188"/>
            </a:xfrm>
            <a:prstGeom prst="teardrop">
              <a:avLst/>
            </a:prstGeom>
            <a:solidFill>
              <a:srgbClr val="534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66" name="Rectangle 78"/>
          <p:cNvSpPr/>
          <p:nvPr/>
        </p:nvSpPr>
        <p:spPr>
          <a:xfrm>
            <a:off x="1801033" y="3858565"/>
            <a:ext cx="1569660" cy="369332"/>
          </a:xfrm>
          <a:prstGeom prst="rect">
            <a:avLst/>
          </a:prstGeom>
        </p:spPr>
        <p:txBody>
          <a:bodyPr wrap="none">
            <a:spAutoFit/>
          </a:bodyPr>
          <a:lstStyle/>
          <a:p>
            <a:pPr>
              <a:defRPr/>
            </a:pPr>
            <a:r>
              <a:rPr lang="zh-CN" altLang="zh-CN" b="1" dirty="0" smtClean="0">
                <a:solidFill>
                  <a:srgbClr val="534066"/>
                </a:solidFill>
                <a:latin typeface="Microsoft YaHei Bold" charset="0"/>
                <a:ea typeface="Microsoft YaHei Bold" charset="0"/>
                <a:cs typeface="微软雅黑" panose="020B0503020204020204" pitchFamily="34" charset="-122"/>
              </a:rPr>
              <a:t>申请</a:t>
            </a:r>
            <a:r>
              <a:rPr lang="zh-CN" altLang="zh-CN" b="1" dirty="0">
                <a:solidFill>
                  <a:srgbClr val="534066"/>
                </a:solidFill>
                <a:latin typeface="Microsoft YaHei Bold" charset="0"/>
                <a:ea typeface="Microsoft YaHei Bold" charset="0"/>
                <a:cs typeface="微软雅黑" panose="020B0503020204020204" pitchFamily="34" charset="-122"/>
              </a:rPr>
              <a:t>退还</a:t>
            </a:r>
            <a:r>
              <a:rPr lang="zh-CN" altLang="zh-CN" b="1" dirty="0" smtClean="0">
                <a:solidFill>
                  <a:srgbClr val="534066"/>
                </a:solidFill>
                <a:latin typeface="Microsoft YaHei Bold" charset="0"/>
                <a:ea typeface="Microsoft YaHei Bold" charset="0"/>
                <a:cs typeface="微软雅黑" panose="020B0503020204020204" pitchFamily="34" charset="-122"/>
              </a:rPr>
              <a:t>项目</a:t>
            </a:r>
            <a:endParaRPr lang="zh-CN" altLang="en-US" b="1" dirty="0">
              <a:solidFill>
                <a:srgbClr val="534066"/>
              </a:solidFill>
              <a:latin typeface="Microsoft YaHei Bold" charset="0"/>
              <a:ea typeface="Microsoft YaHei Bold" charset="0"/>
              <a:cs typeface="微软雅黑" panose="020B0503020204020204" pitchFamily="34" charset="-122"/>
              <a:sym typeface="+mn-ea"/>
            </a:endParaRPr>
          </a:p>
        </p:txBody>
      </p:sp>
      <p:sp>
        <p:nvSpPr>
          <p:cNvPr id="67" name="Rectangle 79"/>
          <p:cNvSpPr/>
          <p:nvPr/>
        </p:nvSpPr>
        <p:spPr>
          <a:xfrm>
            <a:off x="1800860" y="4193540"/>
            <a:ext cx="4119245" cy="2086725"/>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应用支撑服务平台《可能符合留抵退税条件的纳税人清册》中的</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其中：增量留抵税额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和</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其中：存量留抵税额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进行判断：①如果</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其中：增量留抵税额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大于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，自动勾</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选</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。②如果</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其中：存量留抵税额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大于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，如果没有存量留抵退税记录或者有存量留抵退税记录并且全额缴回的，自动勾</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选</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。③</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当同时满足①和②中勾选</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和</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条件的，自动勾选</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申请退还项目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中的</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和</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8" name="iśľiḓè"/>
          <p:cNvSpPr txBox="1"/>
          <p:nvPr/>
        </p:nvSpPr>
        <p:spPr bwMode="auto">
          <a:xfrm>
            <a:off x="949856" y="405648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12</a:t>
            </a:r>
            <a:endParaRPr lang="en-US" altLang="zh-CN" sz="2000" b="1" dirty="0">
              <a:solidFill>
                <a:schemeClr val="bg1"/>
              </a:solidFill>
              <a:cs typeface="+mn-ea"/>
              <a:sym typeface="+mn-lt"/>
            </a:endParaRPr>
          </a:p>
        </p:txBody>
      </p:sp>
      <p:sp>
        <p:nvSpPr>
          <p:cNvPr id="74" name="iśľiḓè"/>
          <p:cNvSpPr txBox="1"/>
          <p:nvPr/>
        </p:nvSpPr>
        <p:spPr bwMode="auto">
          <a:xfrm>
            <a:off x="949856" y="549094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07</a:t>
            </a:r>
            <a:endParaRPr lang="en-US" altLang="zh-CN" sz="2000" b="1" dirty="0">
              <a:solidFill>
                <a:schemeClr val="bg1"/>
              </a:solidFill>
              <a:cs typeface="+mn-ea"/>
              <a:sym typeface="+mn-lt"/>
            </a:endParaRPr>
          </a:p>
        </p:txBody>
      </p:sp>
      <p:grpSp>
        <p:nvGrpSpPr>
          <p:cNvPr id="75" name="Group 71"/>
          <p:cNvGrpSpPr/>
          <p:nvPr/>
        </p:nvGrpSpPr>
        <p:grpSpPr>
          <a:xfrm>
            <a:off x="6608941" y="3829633"/>
            <a:ext cx="848346" cy="848346"/>
            <a:chOff x="3320211" y="4317773"/>
            <a:chExt cx="909693" cy="909693"/>
          </a:xfrm>
        </p:grpSpPr>
        <p:sp>
          <p:nvSpPr>
            <p:cNvPr id="76"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77"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78" name="Rectangle 78"/>
          <p:cNvSpPr/>
          <p:nvPr/>
        </p:nvSpPr>
        <p:spPr>
          <a:xfrm>
            <a:off x="7608108" y="3857295"/>
            <a:ext cx="4108817" cy="646331"/>
          </a:xfrm>
          <a:prstGeom prst="rect">
            <a:avLst/>
          </a:prstGeom>
        </p:spPr>
        <p:txBody>
          <a:bodyPr wrap="none">
            <a:spAutoFit/>
          </a:bodyPr>
          <a:lstStyle/>
          <a:p>
            <a:pPr>
              <a:defRPr/>
            </a:pPr>
            <a:r>
              <a:rPr lang="zh-CN" altLang="zh-CN" b="1" dirty="0" smtClean="0">
                <a:solidFill>
                  <a:srgbClr val="50748D"/>
                </a:solidFill>
                <a:latin typeface="Microsoft YaHei Bold" charset="0"/>
                <a:ea typeface="Microsoft YaHei Bold" charset="0"/>
                <a:cs typeface="微软雅黑" panose="020B0503020204020204" pitchFamily="34" charset="-122"/>
              </a:rPr>
              <a:t>出口</a:t>
            </a:r>
            <a:r>
              <a:rPr lang="zh-CN" altLang="zh-CN" b="1" dirty="0">
                <a:solidFill>
                  <a:srgbClr val="50748D"/>
                </a:solidFill>
                <a:latin typeface="Microsoft YaHei Bold" charset="0"/>
                <a:ea typeface="Microsoft YaHei Bold" charset="0"/>
                <a:cs typeface="微软雅黑" panose="020B0503020204020204" pitchFamily="34" charset="-122"/>
              </a:rPr>
              <a:t>货物劳务、发生跨境应税行为，</a:t>
            </a:r>
            <a:r>
              <a:rPr lang="zh-CN" altLang="zh-CN" b="1" dirty="0" smtClean="0">
                <a:solidFill>
                  <a:srgbClr val="50748D"/>
                </a:solidFill>
                <a:latin typeface="Microsoft YaHei Bold" charset="0"/>
                <a:ea typeface="Microsoft YaHei Bold" charset="0"/>
                <a:cs typeface="微软雅黑" panose="020B0503020204020204" pitchFamily="34" charset="-122"/>
              </a:rPr>
              <a:t>适</a:t>
            </a:r>
            <a:endParaRPr lang="en-US" altLang="zh-CN" b="1" dirty="0" smtClean="0">
              <a:solidFill>
                <a:srgbClr val="50748D"/>
              </a:solidFill>
              <a:latin typeface="Microsoft YaHei Bold" charset="0"/>
              <a:ea typeface="Microsoft YaHei Bold" charset="0"/>
              <a:cs typeface="微软雅黑" panose="020B0503020204020204" pitchFamily="34" charset="-122"/>
            </a:endParaRPr>
          </a:p>
          <a:p>
            <a:pPr>
              <a:defRPr/>
            </a:pPr>
            <a:r>
              <a:rPr lang="zh-CN" altLang="zh-CN" b="1" dirty="0" smtClean="0">
                <a:solidFill>
                  <a:srgbClr val="50748D"/>
                </a:solidFill>
                <a:latin typeface="Microsoft YaHei Bold" charset="0"/>
                <a:ea typeface="Microsoft YaHei Bold" charset="0"/>
                <a:cs typeface="微软雅黑" panose="020B0503020204020204" pitchFamily="34" charset="-122"/>
              </a:rPr>
              <a:t>用</a:t>
            </a:r>
            <a:r>
              <a:rPr lang="zh-CN" altLang="zh-CN" b="1" dirty="0">
                <a:solidFill>
                  <a:srgbClr val="50748D"/>
                </a:solidFill>
                <a:latin typeface="Microsoft YaHei Bold" charset="0"/>
                <a:ea typeface="Microsoft YaHei Bold" charset="0"/>
                <a:cs typeface="微软雅黑" panose="020B0503020204020204" pitchFamily="34" charset="-122"/>
              </a:rPr>
              <a:t>免抵退税</a:t>
            </a:r>
            <a:r>
              <a:rPr lang="zh-CN" altLang="zh-CN" b="1" dirty="0" smtClean="0">
                <a:solidFill>
                  <a:srgbClr val="50748D"/>
                </a:solidFill>
                <a:latin typeface="Microsoft YaHei Bold" charset="0"/>
                <a:ea typeface="Microsoft YaHei Bold" charset="0"/>
                <a:cs typeface="微软雅黑" panose="020B0503020204020204" pitchFamily="34" charset="-122"/>
              </a:rPr>
              <a:t>办法</a:t>
            </a:r>
            <a:endParaRPr lang="zh-CN" altLang="en-US"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79" name="Rectangle 79"/>
          <p:cNvSpPr/>
          <p:nvPr/>
        </p:nvSpPr>
        <p:spPr>
          <a:xfrm>
            <a:off x="7607934" y="4468018"/>
            <a:ext cx="4119245" cy="978729"/>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《出口退（免）税备案表》存在当前有效出口退税资格备案信息的纳税人，且退免税计算方法为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免抵退税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的，本栏次默认填</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是</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，未扫描到备案信息的默认填</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否</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自动带出不可修改</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80" name="iśľiḓè"/>
          <p:cNvSpPr txBox="1"/>
          <p:nvPr/>
        </p:nvSpPr>
        <p:spPr bwMode="auto">
          <a:xfrm>
            <a:off x="6756931" y="40552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13</a:t>
            </a:r>
            <a:endParaRPr lang="en-US" altLang="zh-CN" sz="2000" b="1" dirty="0">
              <a:solidFill>
                <a:schemeClr val="bg1"/>
              </a:solidFill>
              <a:cs typeface="+mn-ea"/>
              <a:sym typeface="+mn-lt"/>
            </a:endParaRPr>
          </a:p>
        </p:txBody>
      </p:sp>
      <p:sp>
        <p:nvSpPr>
          <p:cNvPr id="86" name="iśľiḓè"/>
          <p:cNvSpPr txBox="1"/>
          <p:nvPr/>
        </p:nvSpPr>
        <p:spPr bwMode="auto">
          <a:xfrm>
            <a:off x="6756931" y="538236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08</a:t>
            </a:r>
            <a:endParaRPr lang="en-US" altLang="zh-CN" sz="2000" b="1" dirty="0">
              <a:solidFill>
                <a:schemeClr val="bg1"/>
              </a:solidFill>
              <a:cs typeface="+mn-ea"/>
              <a:sym typeface="+mn-lt"/>
            </a:endParaRPr>
          </a:p>
        </p:txBody>
      </p:sp>
      <p:cxnSp>
        <p:nvCxnSpPr>
          <p:cNvPr id="87" name="直接连接符 86"/>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8" name="Group 7"/>
          <p:cNvGrpSpPr/>
          <p:nvPr/>
        </p:nvGrpSpPr>
        <p:grpSpPr bwMode="auto">
          <a:xfrm>
            <a:off x="323528" y="292895"/>
            <a:ext cx="390372" cy="205979"/>
            <a:chOff x="0" y="0"/>
            <a:chExt cx="1041399" cy="549275"/>
          </a:xfrm>
        </p:grpSpPr>
        <p:sp>
          <p:nvSpPr>
            <p:cNvPr id="8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创新之数据预填</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dissolve">
                                      <p:cBhvr>
                                        <p:cTn id="10" dur="500"/>
                                        <p:tgtEl>
                                          <p:spTgt spid="2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par>
                                <p:cTn id="17" presetID="9"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dissolve">
                                      <p:cBhvr>
                                        <p:cTn id="19" dur="500"/>
                                        <p:tgtEl>
                                          <p:spTgt spid="18"/>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dissolve">
                                      <p:cBhvr>
                                        <p:cTn id="22" dur="500"/>
                                        <p:tgtEl>
                                          <p:spTgt spid="27"/>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dissolve">
                                      <p:cBhvr>
                                        <p:cTn id="25" dur="500"/>
                                        <p:tgtEl>
                                          <p:spTgt spid="28"/>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dissolve">
                                      <p:cBhvr>
                                        <p:cTn id="28" dur="500"/>
                                        <p:tgtEl>
                                          <p:spTgt spid="50"/>
                                        </p:tgtEl>
                                      </p:cBhvr>
                                    </p:animEffect>
                                  </p:childTnLst>
                                </p:cTn>
                              </p:par>
                              <p:par>
                                <p:cTn id="29" presetID="9" presetClass="entr" presetSubtype="0"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dissolve">
                                      <p:cBhvr>
                                        <p:cTn id="31" dur="500"/>
                                        <p:tgtEl>
                                          <p:spTgt spid="51"/>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dissolve">
                                      <p:cBhvr>
                                        <p:cTn id="34" dur="500"/>
                                        <p:tgtEl>
                                          <p:spTgt spid="54"/>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dissolve">
                                      <p:cBhvr>
                                        <p:cTn id="37" dur="500"/>
                                        <p:tgtEl>
                                          <p:spTgt spid="55"/>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Effect transition="in" filter="dissolve">
                                      <p:cBhvr>
                                        <p:cTn id="40" dur="500"/>
                                        <p:tgtEl>
                                          <p:spTgt spid="56"/>
                                        </p:tgtEl>
                                      </p:cBhvr>
                                    </p:animEffect>
                                  </p:childTnLst>
                                </p:cTn>
                              </p:par>
                              <p:par>
                                <p:cTn id="41" presetID="9" presetClass="entr" presetSubtype="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Effect transition="in" filter="dissolve">
                                      <p:cBhvr>
                                        <p:cTn id="43" dur="500"/>
                                        <p:tgtEl>
                                          <p:spTgt spid="57"/>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dissolve">
                                      <p:cBhvr>
                                        <p:cTn id="46" dur="500"/>
                                        <p:tgtEl>
                                          <p:spTgt spid="60"/>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dissolve">
                                      <p:cBhvr>
                                        <p:cTn id="49" dur="500"/>
                                        <p:tgtEl>
                                          <p:spTgt spid="61"/>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dissolve">
                                      <p:cBhvr>
                                        <p:cTn id="52" dur="500"/>
                                        <p:tgtEl>
                                          <p:spTgt spid="62"/>
                                        </p:tgtEl>
                                      </p:cBhvr>
                                    </p:animEffect>
                                  </p:childTnLst>
                                </p:cTn>
                              </p:par>
                              <p:par>
                                <p:cTn id="53" presetID="9" presetClass="entr" presetSubtype="0" fill="hold"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dissolve">
                                      <p:cBhvr>
                                        <p:cTn id="55" dur="500"/>
                                        <p:tgtEl>
                                          <p:spTgt spid="63"/>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dissolve">
                                      <p:cBhvr>
                                        <p:cTn id="58" dur="500"/>
                                        <p:tgtEl>
                                          <p:spTgt spid="66"/>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67"/>
                                        </p:tgtEl>
                                        <p:attrNameLst>
                                          <p:attrName>style.visibility</p:attrName>
                                        </p:attrNameLst>
                                      </p:cBhvr>
                                      <p:to>
                                        <p:strVal val="visible"/>
                                      </p:to>
                                    </p:set>
                                    <p:animEffect transition="in" filter="dissolve">
                                      <p:cBhvr>
                                        <p:cTn id="61" dur="500"/>
                                        <p:tgtEl>
                                          <p:spTgt spid="67"/>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dissolve">
                                      <p:cBhvr>
                                        <p:cTn id="64" dur="500"/>
                                        <p:tgtEl>
                                          <p:spTgt spid="68"/>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dissolve">
                                      <p:cBhvr>
                                        <p:cTn id="67" dur="500"/>
                                        <p:tgtEl>
                                          <p:spTgt spid="74"/>
                                        </p:tgtEl>
                                      </p:cBhvr>
                                    </p:animEffect>
                                  </p:childTnLst>
                                </p:cTn>
                              </p:par>
                              <p:par>
                                <p:cTn id="68" presetID="9" presetClass="entr" presetSubtype="0" fill="hold"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dissolve">
                                      <p:cBhvr>
                                        <p:cTn id="70" dur="500"/>
                                        <p:tgtEl>
                                          <p:spTgt spid="75"/>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dissolve">
                                      <p:cBhvr>
                                        <p:cTn id="73" dur="500"/>
                                        <p:tgtEl>
                                          <p:spTgt spid="78"/>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79"/>
                                        </p:tgtEl>
                                        <p:attrNameLst>
                                          <p:attrName>style.visibility</p:attrName>
                                        </p:attrNameLst>
                                      </p:cBhvr>
                                      <p:to>
                                        <p:strVal val="visible"/>
                                      </p:to>
                                    </p:set>
                                    <p:animEffect transition="in" filter="dissolve">
                                      <p:cBhvr>
                                        <p:cTn id="76" dur="500"/>
                                        <p:tgtEl>
                                          <p:spTgt spid="79"/>
                                        </p:tgtEl>
                                      </p:cBhvr>
                                    </p:animEffect>
                                  </p:childTnLst>
                                </p:cTn>
                              </p:par>
                              <p:par>
                                <p:cTn id="77" presetID="9" presetClass="entr" presetSubtype="0" fill="hold" grpId="0"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dissolve">
                                      <p:cBhvr>
                                        <p:cTn id="79" dur="500"/>
                                        <p:tgtEl>
                                          <p:spTgt spid="80"/>
                                        </p:tgtEl>
                                      </p:cBhvr>
                                    </p:animEffect>
                                  </p:childTnLst>
                                </p:cTn>
                              </p:par>
                              <p:par>
                                <p:cTn id="80" presetID="9" presetClass="entr" presetSubtype="0" fill="hold" grpId="0" nodeType="withEffect">
                                  <p:stCondLst>
                                    <p:cond delay="0"/>
                                  </p:stCondLst>
                                  <p:childTnLst>
                                    <p:set>
                                      <p:cBhvr>
                                        <p:cTn id="81" dur="1" fill="hold">
                                          <p:stCondLst>
                                            <p:cond delay="0"/>
                                          </p:stCondLst>
                                        </p:cTn>
                                        <p:tgtEl>
                                          <p:spTgt spid="86"/>
                                        </p:tgtEl>
                                        <p:attrNameLst>
                                          <p:attrName>style.visibility</p:attrName>
                                        </p:attrNameLst>
                                      </p:cBhvr>
                                      <p:to>
                                        <p:strVal val="visible"/>
                                      </p:to>
                                    </p:set>
                                    <p:animEffect transition="in" filter="dissolve">
                                      <p:cBhvr>
                                        <p:cTn id="82" dur="500"/>
                                        <p:tgtEl>
                                          <p:spTgt spid="86"/>
                                        </p:tgtEl>
                                      </p:cBhvr>
                                    </p:animEffect>
                                  </p:childTnLst>
                                </p:cTn>
                              </p:par>
                            </p:childTnLst>
                          </p:cTn>
                        </p:par>
                        <p:par>
                          <p:cTn id="83" fill="hold">
                            <p:stCondLst>
                              <p:cond delay="500"/>
                            </p:stCondLst>
                            <p:childTnLst>
                              <p:par>
                                <p:cTn id="84" presetID="2" presetClass="entr" presetSubtype="8" fill="hold" nodeType="afterEffect">
                                  <p:stCondLst>
                                    <p:cond delay="0"/>
                                  </p:stCondLst>
                                  <p:childTnLst>
                                    <p:set>
                                      <p:cBhvr>
                                        <p:cTn id="85" dur="1" fill="hold">
                                          <p:stCondLst>
                                            <p:cond delay="0"/>
                                          </p:stCondLst>
                                        </p:cTn>
                                        <p:tgtEl>
                                          <p:spTgt spid="88"/>
                                        </p:tgtEl>
                                        <p:attrNameLst>
                                          <p:attrName>style.visibility</p:attrName>
                                        </p:attrNameLst>
                                      </p:cBhvr>
                                      <p:to>
                                        <p:strVal val="visible"/>
                                      </p:to>
                                    </p:set>
                                    <p:anim calcmode="lin" valueType="num">
                                      <p:cBhvr additive="base">
                                        <p:cTn id="86" dur="500" fill="hold"/>
                                        <p:tgtEl>
                                          <p:spTgt spid="88"/>
                                        </p:tgtEl>
                                        <p:attrNameLst>
                                          <p:attrName>ppt_x</p:attrName>
                                        </p:attrNameLst>
                                      </p:cBhvr>
                                      <p:tavLst>
                                        <p:tav tm="0">
                                          <p:val>
                                            <p:strVal val="0-#ppt_w/2"/>
                                          </p:val>
                                        </p:tav>
                                        <p:tav tm="100000">
                                          <p:val>
                                            <p:strVal val="#ppt_x"/>
                                          </p:val>
                                        </p:tav>
                                      </p:tavLst>
                                    </p:anim>
                                    <p:anim calcmode="lin" valueType="num">
                                      <p:cBhvr additive="base">
                                        <p:cTn id="87"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 grpId="0"/>
      <p:bldP spid="3" grpId="0"/>
      <p:bldP spid="27" grpId="0"/>
      <p:bldP spid="28" grpId="0"/>
      <p:bldP spid="50" grpId="0"/>
      <p:bldP spid="54" grpId="0"/>
      <p:bldP spid="55" grpId="0"/>
      <p:bldP spid="56" grpId="0"/>
      <p:bldP spid="60" grpId="0"/>
      <p:bldP spid="61" grpId="0"/>
      <p:bldP spid="62" grpId="0"/>
      <p:bldP spid="66" grpId="0"/>
      <p:bldP spid="67" grpId="0"/>
      <p:bldP spid="68" grpId="0"/>
      <p:bldP spid="74" grpId="0"/>
      <p:bldP spid="78" grpId="0"/>
      <p:bldP spid="79" grpId="0"/>
      <p:bldP spid="80" grpId="0"/>
      <p:bldP spid="8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71"/>
          <p:cNvGrpSpPr/>
          <p:nvPr/>
        </p:nvGrpSpPr>
        <p:grpSpPr>
          <a:xfrm>
            <a:off x="801866" y="1099133"/>
            <a:ext cx="848346" cy="848346"/>
            <a:chOff x="3320211" y="4317773"/>
            <a:chExt cx="909693" cy="909693"/>
          </a:xfrm>
        </p:grpSpPr>
        <p:sp>
          <p:nvSpPr>
            <p:cNvPr id="15"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16"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9" name="Rectangle 78"/>
          <p:cNvSpPr/>
          <p:nvPr/>
        </p:nvSpPr>
        <p:spPr>
          <a:xfrm>
            <a:off x="1801033" y="1126795"/>
            <a:ext cx="3185487" cy="369332"/>
          </a:xfrm>
          <a:prstGeom prst="rect">
            <a:avLst/>
          </a:prstGeom>
        </p:spPr>
        <p:txBody>
          <a:bodyPr wrap="none">
            <a:spAutoFit/>
          </a:bodyPr>
          <a:lstStyle/>
          <a:p>
            <a:pPr lvl="0">
              <a:defRPr/>
            </a:pPr>
            <a:r>
              <a:rPr lang="zh-CN" altLang="zh-CN" b="1" dirty="0" smtClean="0">
                <a:solidFill>
                  <a:srgbClr val="397693"/>
                </a:solidFill>
                <a:latin typeface="微软雅黑" panose="020B0503020204020204" pitchFamily="34" charset="-122"/>
                <a:ea typeface="微软雅黑" panose="020B0503020204020204" pitchFamily="34" charset="-122"/>
                <a:cs typeface="微软雅黑" panose="020B0503020204020204" pitchFamily="34" charset="-122"/>
              </a:rPr>
              <a:t>本期</a:t>
            </a:r>
            <a:r>
              <a:rPr lang="zh-CN" altLang="zh-CN"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rPr>
              <a:t>已申报免抵退税应退税额</a:t>
            </a:r>
            <a:endParaRPr lang="zh-CN" altLang="en-US"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 name="Rectangle 79"/>
          <p:cNvSpPr/>
          <p:nvPr/>
        </p:nvSpPr>
        <p:spPr>
          <a:xfrm>
            <a:off x="1800860" y="1461770"/>
            <a:ext cx="4119245" cy="812530"/>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出口退（免）税数据自动带出，不可修改如果存在资格但不存在出口退税申报信息，本栏次预填为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。无出口退税资格的纳税人，本栏预填为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3" name="iśľiḓè"/>
          <p:cNvSpPr txBox="1"/>
          <p:nvPr/>
        </p:nvSpPr>
        <p:spPr bwMode="auto">
          <a:xfrm>
            <a:off x="949856"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14</a:t>
            </a:r>
            <a:endParaRPr lang="en-US" altLang="zh-CN" sz="2000" b="1" dirty="0">
              <a:solidFill>
                <a:schemeClr val="bg1"/>
              </a:solidFill>
              <a:cs typeface="+mn-ea"/>
              <a:sym typeface="+mn-lt"/>
            </a:endParaRPr>
          </a:p>
        </p:txBody>
      </p:sp>
      <p:grpSp>
        <p:nvGrpSpPr>
          <p:cNvPr id="18" name="Group 71"/>
          <p:cNvGrpSpPr/>
          <p:nvPr/>
        </p:nvGrpSpPr>
        <p:grpSpPr>
          <a:xfrm>
            <a:off x="6536551" y="1099133"/>
            <a:ext cx="848346" cy="848346"/>
            <a:chOff x="3320211" y="4317773"/>
            <a:chExt cx="909693" cy="909693"/>
          </a:xfrm>
        </p:grpSpPr>
        <p:sp>
          <p:nvSpPr>
            <p:cNvPr id="25"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26"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7" name="Rectangle 78"/>
          <p:cNvSpPr/>
          <p:nvPr/>
        </p:nvSpPr>
        <p:spPr>
          <a:xfrm>
            <a:off x="7535718" y="1126795"/>
            <a:ext cx="4108817" cy="646331"/>
          </a:xfrm>
          <a:prstGeom prst="rect">
            <a:avLst/>
          </a:prstGeom>
        </p:spPr>
        <p:txBody>
          <a:bodyPr wrap="none">
            <a:spAutoFit/>
          </a:bodyPr>
          <a:lstStyle/>
          <a:p>
            <a:pPr lvl="0">
              <a:defRPr/>
            </a:pP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申请</a:t>
            </a:r>
            <a:r>
              <a:rPr lang="zh-CN" altLang="zh-CN"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退税前一税款所属期的增值税</a:t>
            </a: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期末</a:t>
            </a:r>
            <a:endParaRPr lang="en-US"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endParaRPr>
          </a:p>
          <a:p>
            <a:pPr lvl="0">
              <a:defRPr/>
            </a:pP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留</a:t>
            </a:r>
            <a:r>
              <a:rPr lang="zh-CN" altLang="zh-CN"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抵</a:t>
            </a: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税额</a:t>
            </a:r>
            <a:endParaRPr lang="zh-CN" altLang="en-US"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8" name="Rectangle 79"/>
          <p:cNvSpPr/>
          <p:nvPr/>
        </p:nvSpPr>
        <p:spPr>
          <a:xfrm>
            <a:off x="7535718" y="1731263"/>
            <a:ext cx="4389755" cy="812530"/>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申请退税前一税款所属期的《增值税及附加税费申报表（一般纳税人适用）》主表</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一般项目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期末留抵税额栏次预填</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0" name="iśľiḓè"/>
          <p:cNvSpPr txBox="1"/>
          <p:nvPr/>
        </p:nvSpPr>
        <p:spPr bwMode="auto">
          <a:xfrm>
            <a:off x="6684541"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15</a:t>
            </a:r>
            <a:endParaRPr lang="en-US" altLang="zh-CN" sz="2000" b="1" dirty="0">
              <a:solidFill>
                <a:schemeClr val="bg1"/>
              </a:solidFill>
              <a:cs typeface="+mn-ea"/>
              <a:sym typeface="+mn-lt"/>
            </a:endParaRPr>
          </a:p>
        </p:txBody>
      </p:sp>
      <p:grpSp>
        <p:nvGrpSpPr>
          <p:cNvPr id="51" name="Group 71"/>
          <p:cNvGrpSpPr/>
          <p:nvPr/>
        </p:nvGrpSpPr>
        <p:grpSpPr>
          <a:xfrm>
            <a:off x="801866" y="2465018"/>
            <a:ext cx="848346" cy="848346"/>
            <a:chOff x="3320211" y="4317773"/>
            <a:chExt cx="909693" cy="909693"/>
          </a:xfrm>
        </p:grpSpPr>
        <p:sp>
          <p:nvSpPr>
            <p:cNvPr id="52" name="Rounded Rectangle 72"/>
            <p:cNvSpPr/>
            <p:nvPr/>
          </p:nvSpPr>
          <p:spPr>
            <a:xfrm>
              <a:off x="3320211" y="4317773"/>
              <a:ext cx="909693" cy="909693"/>
            </a:xfrm>
            <a:prstGeom prst="teardrop">
              <a:avLst/>
            </a:prstGeom>
            <a:solidFill>
              <a:srgbClr val="E49C1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53" name="Rounded Rectangle 73"/>
            <p:cNvSpPr/>
            <p:nvPr/>
          </p:nvSpPr>
          <p:spPr>
            <a:xfrm>
              <a:off x="3403521" y="4391025"/>
              <a:ext cx="763188" cy="763188"/>
            </a:xfrm>
            <a:prstGeom prst="teardrop">
              <a:avLst/>
            </a:prstGeom>
            <a:solidFill>
              <a:srgbClr val="E49C1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54" name="Rectangle 78"/>
          <p:cNvSpPr/>
          <p:nvPr/>
        </p:nvSpPr>
        <p:spPr>
          <a:xfrm>
            <a:off x="1801033" y="2492680"/>
            <a:ext cx="2744662" cy="369332"/>
          </a:xfrm>
          <a:prstGeom prst="rect">
            <a:avLst/>
          </a:prstGeom>
        </p:spPr>
        <p:txBody>
          <a:bodyPr wrap="none">
            <a:spAutoFit/>
          </a:bodyPr>
          <a:lstStyle/>
          <a:p>
            <a:pPr>
              <a:defRPr/>
            </a:pPr>
            <a:r>
              <a:rPr lang="en-US" altLang="zh-CN"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zh-CN"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月期末留抵</a:t>
            </a:r>
            <a:r>
              <a:rPr lang="zh-CN" altLang="zh-CN" b="1" dirty="0" smtClean="0">
                <a:solidFill>
                  <a:srgbClr val="E49C1D"/>
                </a:solidFill>
                <a:latin typeface="微软雅黑" panose="020B0503020204020204" pitchFamily="34" charset="-122"/>
                <a:ea typeface="微软雅黑" panose="020B0503020204020204" pitchFamily="34" charset="-122"/>
                <a:cs typeface="微软雅黑" panose="020B0503020204020204" pitchFamily="34" charset="-122"/>
              </a:rPr>
              <a:t>税额</a:t>
            </a:r>
            <a:endParaRPr lang="zh-CN" altLang="en-US" b="1" dirty="0">
              <a:solidFill>
                <a:srgbClr val="E49C1D"/>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5" name="Rectangle 79"/>
          <p:cNvSpPr/>
          <p:nvPr/>
        </p:nvSpPr>
        <p:spPr>
          <a:xfrm>
            <a:off x="1800860" y="2827655"/>
            <a:ext cx="4119245" cy="535531"/>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带出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月所属期增值税一般纳税人申报表主表</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行</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一般项目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的“期末留抵税额”</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6" name="iśľiḓè"/>
          <p:cNvSpPr txBox="1"/>
          <p:nvPr/>
        </p:nvSpPr>
        <p:spPr bwMode="auto">
          <a:xfrm>
            <a:off x="949856"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16</a:t>
            </a:r>
            <a:endParaRPr lang="en-US" altLang="zh-CN" sz="2000" b="1" dirty="0">
              <a:solidFill>
                <a:schemeClr val="bg1"/>
              </a:solidFill>
              <a:cs typeface="+mn-ea"/>
              <a:sym typeface="+mn-lt"/>
            </a:endParaRPr>
          </a:p>
        </p:txBody>
      </p:sp>
      <p:grpSp>
        <p:nvGrpSpPr>
          <p:cNvPr id="57" name="Group 71"/>
          <p:cNvGrpSpPr/>
          <p:nvPr/>
        </p:nvGrpSpPr>
        <p:grpSpPr>
          <a:xfrm>
            <a:off x="6608941" y="2465018"/>
            <a:ext cx="848346" cy="848346"/>
            <a:chOff x="3320211" y="4317773"/>
            <a:chExt cx="909693" cy="909693"/>
          </a:xfrm>
        </p:grpSpPr>
        <p:sp>
          <p:nvSpPr>
            <p:cNvPr id="58" name="Rounded Rectangle 72"/>
            <p:cNvSpPr/>
            <p:nvPr/>
          </p:nvSpPr>
          <p:spPr>
            <a:xfrm>
              <a:off x="3320211" y="4317773"/>
              <a:ext cx="909693" cy="909693"/>
            </a:xfrm>
            <a:prstGeom prst="teardrop">
              <a:avLst/>
            </a:prstGeom>
            <a:solidFill>
              <a:srgbClr val="C43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59" name="Rounded Rectangle 73"/>
            <p:cNvSpPr/>
            <p:nvPr/>
          </p:nvSpPr>
          <p:spPr>
            <a:xfrm>
              <a:off x="3403521" y="4391025"/>
              <a:ext cx="763188" cy="763188"/>
            </a:xfrm>
            <a:prstGeom prst="teardrop">
              <a:avLst/>
            </a:prstGeom>
            <a:solidFill>
              <a:srgbClr val="C43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60" name="Rectangle 78"/>
          <p:cNvSpPr/>
          <p:nvPr/>
        </p:nvSpPr>
        <p:spPr>
          <a:xfrm>
            <a:off x="7608108" y="2492680"/>
            <a:ext cx="1569660" cy="369332"/>
          </a:xfrm>
          <a:prstGeom prst="rect">
            <a:avLst/>
          </a:prstGeom>
        </p:spPr>
        <p:txBody>
          <a:bodyPr wrap="none">
            <a:spAutoFit/>
          </a:bodyPr>
          <a:lstStyle/>
          <a:p>
            <a:pPr>
              <a:defRPr/>
            </a:pPr>
            <a:r>
              <a:rPr lang="zh-CN" altLang="zh-CN"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存量</a:t>
            </a:r>
            <a:r>
              <a:rPr lang="zh-CN" altLang="zh-CN"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留抵税额</a:t>
            </a:r>
            <a:endParaRPr lang="zh-CN" altLang="en-US"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1" name="Rectangle 79"/>
          <p:cNvSpPr/>
          <p:nvPr/>
        </p:nvSpPr>
        <p:spPr>
          <a:xfrm>
            <a:off x="7607935" y="2827655"/>
            <a:ext cx="4119245" cy="1938992"/>
          </a:xfrm>
          <a:prstGeom prst="rect">
            <a:avLst/>
          </a:prstGeom>
        </p:spPr>
        <p:txBody>
          <a:bodyPr wrap="square">
            <a:spAutoFit/>
          </a:bodyPr>
          <a:lstStyle/>
          <a:p>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当</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申请退税企业类型为小微企业和特定行业（产业）时：①前期不存在存量留抵退税记录或有存量留抵退税记录但有对应的全额缴回记录的，本栏为所属期</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月增值税及附加税费申报表（一般纳税人适用）一般项目第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栏期末留抵税额与最近一期增值税及附加税费申报表（一般纳税人适用）一般项目第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栏期末留抵税额孰小值</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②</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日起存在存量留抵退税记录且不存在留抵退税全额缴回业务的，本栏为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当</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申请退税企业类型为一般企业时：</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2" name="iśľiḓè"/>
          <p:cNvSpPr txBox="1"/>
          <p:nvPr/>
        </p:nvSpPr>
        <p:spPr bwMode="auto">
          <a:xfrm>
            <a:off x="6756931"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17</a:t>
            </a:r>
            <a:endParaRPr lang="en-US" altLang="zh-CN" sz="2000" b="1" dirty="0">
              <a:solidFill>
                <a:schemeClr val="bg1"/>
              </a:solidFill>
              <a:cs typeface="+mn-ea"/>
              <a:sym typeface="+mn-lt"/>
            </a:endParaRPr>
          </a:p>
        </p:txBody>
      </p:sp>
      <p:grpSp>
        <p:nvGrpSpPr>
          <p:cNvPr id="63" name="Group 71"/>
          <p:cNvGrpSpPr/>
          <p:nvPr/>
        </p:nvGrpSpPr>
        <p:grpSpPr>
          <a:xfrm>
            <a:off x="801866" y="3830903"/>
            <a:ext cx="848346" cy="848346"/>
            <a:chOff x="3320211" y="4317773"/>
            <a:chExt cx="909693" cy="909693"/>
          </a:xfrm>
        </p:grpSpPr>
        <p:sp>
          <p:nvSpPr>
            <p:cNvPr id="64" name="Rounded Rectangle 72"/>
            <p:cNvSpPr/>
            <p:nvPr/>
          </p:nvSpPr>
          <p:spPr>
            <a:xfrm>
              <a:off x="3320211" y="4317773"/>
              <a:ext cx="909693" cy="909693"/>
            </a:xfrm>
            <a:prstGeom prst="teardrop">
              <a:avLst/>
            </a:prstGeom>
            <a:solidFill>
              <a:srgbClr val="534066">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65" name="Rounded Rectangle 73"/>
            <p:cNvSpPr/>
            <p:nvPr/>
          </p:nvSpPr>
          <p:spPr>
            <a:xfrm>
              <a:off x="3403521" y="4391025"/>
              <a:ext cx="763188" cy="763188"/>
            </a:xfrm>
            <a:prstGeom prst="teardrop">
              <a:avLst/>
            </a:prstGeom>
            <a:solidFill>
              <a:srgbClr val="534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66" name="Rectangle 78"/>
          <p:cNvSpPr/>
          <p:nvPr/>
        </p:nvSpPr>
        <p:spPr>
          <a:xfrm>
            <a:off x="1801033" y="3858565"/>
            <a:ext cx="1569660" cy="369332"/>
          </a:xfrm>
          <a:prstGeom prst="rect">
            <a:avLst/>
          </a:prstGeom>
        </p:spPr>
        <p:txBody>
          <a:bodyPr wrap="none">
            <a:spAutoFit/>
          </a:bodyPr>
          <a:lstStyle/>
          <a:p>
            <a:pPr>
              <a:defRPr/>
            </a:pPr>
            <a:r>
              <a:rPr lang="zh-CN" altLang="zh-CN" b="1" dirty="0" smtClean="0">
                <a:solidFill>
                  <a:srgbClr val="534066"/>
                </a:solidFill>
                <a:latin typeface="Microsoft YaHei Bold" charset="0"/>
                <a:ea typeface="Microsoft YaHei Bold" charset="0"/>
                <a:cs typeface="微软雅黑" panose="020B0503020204020204" pitchFamily="34" charset="-122"/>
              </a:rPr>
              <a:t>进项</a:t>
            </a:r>
            <a:r>
              <a:rPr lang="zh-CN" altLang="zh-CN" b="1" dirty="0">
                <a:solidFill>
                  <a:srgbClr val="534066"/>
                </a:solidFill>
                <a:latin typeface="Microsoft YaHei Bold" charset="0"/>
                <a:ea typeface="Microsoft YaHei Bold" charset="0"/>
                <a:cs typeface="微软雅黑" panose="020B0503020204020204" pitchFamily="34" charset="-122"/>
              </a:rPr>
              <a:t>构成</a:t>
            </a:r>
            <a:r>
              <a:rPr lang="zh-CN" altLang="zh-CN" b="1" dirty="0" smtClean="0">
                <a:solidFill>
                  <a:srgbClr val="534066"/>
                </a:solidFill>
                <a:latin typeface="Microsoft YaHei Bold" charset="0"/>
                <a:ea typeface="Microsoft YaHei Bold" charset="0"/>
                <a:cs typeface="微软雅黑" panose="020B0503020204020204" pitchFamily="34" charset="-122"/>
              </a:rPr>
              <a:t>比例</a:t>
            </a:r>
            <a:endParaRPr lang="zh-CN" altLang="en-US" b="1" dirty="0">
              <a:solidFill>
                <a:srgbClr val="534066"/>
              </a:solidFill>
              <a:latin typeface="Microsoft YaHei Bold" charset="0"/>
              <a:ea typeface="Microsoft YaHei Bold" charset="0"/>
              <a:cs typeface="微软雅黑" panose="020B0503020204020204" pitchFamily="34" charset="-122"/>
              <a:sym typeface="+mn-ea"/>
            </a:endParaRPr>
          </a:p>
        </p:txBody>
      </p:sp>
      <p:sp>
        <p:nvSpPr>
          <p:cNvPr id="67" name="Rectangle 79"/>
          <p:cNvSpPr/>
          <p:nvPr/>
        </p:nvSpPr>
        <p:spPr>
          <a:xfrm>
            <a:off x="1800860" y="4193540"/>
            <a:ext cx="4119245" cy="2086725"/>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预</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填数值</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月至申请退税前一税款所属期已抵扣的增值税专用发票（含带有</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增值税专用发票</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字样全面数字化的电子发票、税控机动车销售统一发票）、收费公路通行费增值税电子普通发票注明的增值税额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月至申请退税前一税款所属期已抵扣的海关进口增值税专用缴款书注明的增值税额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月至申请退税前一税款所属期已抵扣的解缴税款完税证注明的增值税额）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月至申请退税前一税款所属期全部已抵扣的进项税额。按百分比显示，保留小数点后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位。</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8" name="iśľiḓè"/>
          <p:cNvSpPr txBox="1"/>
          <p:nvPr/>
        </p:nvSpPr>
        <p:spPr bwMode="auto">
          <a:xfrm>
            <a:off x="949856" y="405648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18</a:t>
            </a:r>
            <a:endParaRPr lang="en-US" altLang="zh-CN" sz="2000" b="1" dirty="0">
              <a:solidFill>
                <a:schemeClr val="bg1"/>
              </a:solidFill>
              <a:cs typeface="+mn-ea"/>
              <a:sym typeface="+mn-lt"/>
            </a:endParaRPr>
          </a:p>
        </p:txBody>
      </p:sp>
      <p:sp>
        <p:nvSpPr>
          <p:cNvPr id="80" name="iśľiḓè"/>
          <p:cNvSpPr txBox="1"/>
          <p:nvPr/>
        </p:nvSpPr>
        <p:spPr bwMode="auto">
          <a:xfrm>
            <a:off x="6756931" y="40552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a:solidFill>
                  <a:schemeClr val="bg1"/>
                </a:solidFill>
                <a:cs typeface="+mn-ea"/>
                <a:sym typeface="+mn-lt"/>
              </a:rPr>
              <a:t>06</a:t>
            </a:r>
            <a:endParaRPr lang="en-US" altLang="zh-CN" sz="2000" b="1" dirty="0">
              <a:solidFill>
                <a:schemeClr val="bg1"/>
              </a:solidFill>
              <a:cs typeface="+mn-ea"/>
              <a:sym typeface="+mn-lt"/>
            </a:endParaRPr>
          </a:p>
        </p:txBody>
      </p:sp>
      <p:cxnSp>
        <p:nvCxnSpPr>
          <p:cNvPr id="87" name="直接连接符 86"/>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8" name="Group 7"/>
          <p:cNvGrpSpPr/>
          <p:nvPr/>
        </p:nvGrpSpPr>
        <p:grpSpPr bwMode="auto">
          <a:xfrm>
            <a:off x="323528" y="292895"/>
            <a:ext cx="390372" cy="205979"/>
            <a:chOff x="0" y="0"/>
            <a:chExt cx="1041399" cy="549275"/>
          </a:xfrm>
        </p:grpSpPr>
        <p:sp>
          <p:nvSpPr>
            <p:cNvPr id="8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创新之数据预填</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dissolve">
                                      <p:cBhvr>
                                        <p:cTn id="10" dur="500"/>
                                        <p:tgtEl>
                                          <p:spTgt spid="2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par>
                                <p:cTn id="17" presetID="9"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dissolve">
                                      <p:cBhvr>
                                        <p:cTn id="19" dur="500"/>
                                        <p:tgtEl>
                                          <p:spTgt spid="18"/>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dissolve">
                                      <p:cBhvr>
                                        <p:cTn id="22" dur="500"/>
                                        <p:tgtEl>
                                          <p:spTgt spid="27"/>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dissolve">
                                      <p:cBhvr>
                                        <p:cTn id="25" dur="500"/>
                                        <p:tgtEl>
                                          <p:spTgt spid="28"/>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dissolve">
                                      <p:cBhvr>
                                        <p:cTn id="28" dur="500"/>
                                        <p:tgtEl>
                                          <p:spTgt spid="50"/>
                                        </p:tgtEl>
                                      </p:cBhvr>
                                    </p:animEffect>
                                  </p:childTnLst>
                                </p:cTn>
                              </p:par>
                              <p:par>
                                <p:cTn id="29" presetID="9" presetClass="entr" presetSubtype="0"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dissolve">
                                      <p:cBhvr>
                                        <p:cTn id="31" dur="500"/>
                                        <p:tgtEl>
                                          <p:spTgt spid="51"/>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dissolve">
                                      <p:cBhvr>
                                        <p:cTn id="34" dur="500"/>
                                        <p:tgtEl>
                                          <p:spTgt spid="54"/>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dissolve">
                                      <p:cBhvr>
                                        <p:cTn id="37" dur="500"/>
                                        <p:tgtEl>
                                          <p:spTgt spid="55"/>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Effect transition="in" filter="dissolve">
                                      <p:cBhvr>
                                        <p:cTn id="40" dur="500"/>
                                        <p:tgtEl>
                                          <p:spTgt spid="56"/>
                                        </p:tgtEl>
                                      </p:cBhvr>
                                    </p:animEffect>
                                  </p:childTnLst>
                                </p:cTn>
                              </p:par>
                              <p:par>
                                <p:cTn id="41" presetID="9" presetClass="entr" presetSubtype="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Effect transition="in" filter="dissolve">
                                      <p:cBhvr>
                                        <p:cTn id="43" dur="500"/>
                                        <p:tgtEl>
                                          <p:spTgt spid="57"/>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dissolve">
                                      <p:cBhvr>
                                        <p:cTn id="46" dur="500"/>
                                        <p:tgtEl>
                                          <p:spTgt spid="60"/>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dissolve">
                                      <p:cBhvr>
                                        <p:cTn id="49" dur="500"/>
                                        <p:tgtEl>
                                          <p:spTgt spid="61"/>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dissolve">
                                      <p:cBhvr>
                                        <p:cTn id="52" dur="500"/>
                                        <p:tgtEl>
                                          <p:spTgt spid="62"/>
                                        </p:tgtEl>
                                      </p:cBhvr>
                                    </p:animEffect>
                                  </p:childTnLst>
                                </p:cTn>
                              </p:par>
                              <p:par>
                                <p:cTn id="53" presetID="9" presetClass="entr" presetSubtype="0" fill="hold"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dissolve">
                                      <p:cBhvr>
                                        <p:cTn id="55" dur="500"/>
                                        <p:tgtEl>
                                          <p:spTgt spid="63"/>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dissolve">
                                      <p:cBhvr>
                                        <p:cTn id="58" dur="500"/>
                                        <p:tgtEl>
                                          <p:spTgt spid="66"/>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67"/>
                                        </p:tgtEl>
                                        <p:attrNameLst>
                                          <p:attrName>style.visibility</p:attrName>
                                        </p:attrNameLst>
                                      </p:cBhvr>
                                      <p:to>
                                        <p:strVal val="visible"/>
                                      </p:to>
                                    </p:set>
                                    <p:animEffect transition="in" filter="dissolve">
                                      <p:cBhvr>
                                        <p:cTn id="61" dur="500"/>
                                        <p:tgtEl>
                                          <p:spTgt spid="67"/>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dissolve">
                                      <p:cBhvr>
                                        <p:cTn id="64" dur="500"/>
                                        <p:tgtEl>
                                          <p:spTgt spid="68"/>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dissolve">
                                      <p:cBhvr>
                                        <p:cTn id="67" dur="500"/>
                                        <p:tgtEl>
                                          <p:spTgt spid="80"/>
                                        </p:tgtEl>
                                      </p:cBhvr>
                                    </p:animEffect>
                                  </p:childTnLst>
                                </p:cTn>
                              </p:par>
                            </p:childTnLst>
                          </p:cTn>
                        </p:par>
                        <p:par>
                          <p:cTn id="68" fill="hold">
                            <p:stCondLst>
                              <p:cond delay="500"/>
                            </p:stCondLst>
                            <p:childTnLst>
                              <p:par>
                                <p:cTn id="69" presetID="2" presetClass="entr" presetSubtype="8" fill="hold" nodeType="afterEffect">
                                  <p:stCondLst>
                                    <p:cond delay="0"/>
                                  </p:stCondLst>
                                  <p:childTnLst>
                                    <p:set>
                                      <p:cBhvr>
                                        <p:cTn id="70" dur="1" fill="hold">
                                          <p:stCondLst>
                                            <p:cond delay="0"/>
                                          </p:stCondLst>
                                        </p:cTn>
                                        <p:tgtEl>
                                          <p:spTgt spid="88"/>
                                        </p:tgtEl>
                                        <p:attrNameLst>
                                          <p:attrName>style.visibility</p:attrName>
                                        </p:attrNameLst>
                                      </p:cBhvr>
                                      <p:to>
                                        <p:strVal val="visible"/>
                                      </p:to>
                                    </p:set>
                                    <p:anim calcmode="lin" valueType="num">
                                      <p:cBhvr additive="base">
                                        <p:cTn id="71" dur="500" fill="hold"/>
                                        <p:tgtEl>
                                          <p:spTgt spid="88"/>
                                        </p:tgtEl>
                                        <p:attrNameLst>
                                          <p:attrName>ppt_x</p:attrName>
                                        </p:attrNameLst>
                                      </p:cBhvr>
                                      <p:tavLst>
                                        <p:tav tm="0">
                                          <p:val>
                                            <p:strVal val="0-#ppt_w/2"/>
                                          </p:val>
                                        </p:tav>
                                        <p:tav tm="100000">
                                          <p:val>
                                            <p:strVal val="#ppt_x"/>
                                          </p:val>
                                        </p:tav>
                                      </p:tavLst>
                                    </p:anim>
                                    <p:anim calcmode="lin" valueType="num">
                                      <p:cBhvr additive="base">
                                        <p:cTn id="72"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 grpId="0"/>
      <p:bldP spid="3" grpId="0"/>
      <p:bldP spid="27" grpId="0"/>
      <p:bldP spid="28" grpId="0"/>
      <p:bldP spid="50" grpId="0"/>
      <p:bldP spid="54" grpId="0"/>
      <p:bldP spid="55" grpId="0"/>
      <p:bldP spid="56" grpId="0"/>
      <p:bldP spid="60" grpId="0"/>
      <p:bldP spid="61" grpId="0"/>
      <p:bldP spid="62" grpId="0"/>
      <p:bldP spid="66" grpId="0"/>
      <p:bldP spid="67" grpId="0"/>
      <p:bldP spid="68" grpId="0"/>
      <p:bldP spid="8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71"/>
          <p:cNvGrpSpPr/>
          <p:nvPr/>
        </p:nvGrpSpPr>
        <p:grpSpPr>
          <a:xfrm>
            <a:off x="801866" y="1099133"/>
            <a:ext cx="848346" cy="848346"/>
            <a:chOff x="3320211" y="4317773"/>
            <a:chExt cx="909693" cy="909693"/>
          </a:xfrm>
        </p:grpSpPr>
        <p:sp>
          <p:nvSpPr>
            <p:cNvPr id="15"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16"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9" name="Rectangle 78"/>
          <p:cNvSpPr/>
          <p:nvPr/>
        </p:nvSpPr>
        <p:spPr>
          <a:xfrm>
            <a:off x="1801033" y="1126795"/>
            <a:ext cx="3185487" cy="369332"/>
          </a:xfrm>
          <a:prstGeom prst="rect">
            <a:avLst/>
          </a:prstGeom>
        </p:spPr>
        <p:txBody>
          <a:bodyPr wrap="none">
            <a:spAutoFit/>
          </a:bodyPr>
          <a:lstStyle/>
          <a:p>
            <a:pPr lvl="0">
              <a:defRPr/>
            </a:pPr>
            <a:r>
              <a:rPr lang="zh-CN" altLang="zh-CN" b="1" dirty="0" smtClean="0">
                <a:solidFill>
                  <a:srgbClr val="397693"/>
                </a:solidFill>
                <a:latin typeface="微软雅黑" panose="020B0503020204020204" pitchFamily="34" charset="-122"/>
                <a:ea typeface="微软雅黑" panose="020B0503020204020204" pitchFamily="34" charset="-122"/>
                <a:cs typeface="微软雅黑" panose="020B0503020204020204" pitchFamily="34" charset="-122"/>
              </a:rPr>
              <a:t>本期</a:t>
            </a:r>
            <a:r>
              <a:rPr lang="zh-CN" altLang="zh-CN"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rPr>
              <a:t>申请退还的期末留抵税额</a:t>
            </a:r>
            <a:endParaRPr lang="zh-CN" altLang="en-US"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 name="Rectangle 79"/>
          <p:cNvSpPr/>
          <p:nvPr/>
        </p:nvSpPr>
        <p:spPr>
          <a:xfrm>
            <a:off x="1800860" y="1461770"/>
            <a:ext cx="4119245" cy="3600986"/>
          </a:xfrm>
          <a:prstGeom prst="rect">
            <a:avLst/>
          </a:prstGeom>
        </p:spPr>
        <p:txBody>
          <a:bodyPr wrap="square">
            <a:spAutoFit/>
          </a:bodyPr>
          <a:lstStyle/>
          <a:p>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企业类型勾选为“小微企业”和“特定行业”</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①申请退还项目勾选“存量留抵税额</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本期申请退税的期末留抵税额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本表“存量留抵税额”×“进项构成比例”×</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100</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②申请退还项目勾选“增量留抵税额</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本期申请退税的增量留抵税额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本表</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“申请退税前一税款所属期的增值税期末留抵税额” </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“存量留抵税额”）×“进项构成比例”×</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100</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③申请退还项目同时勾选“存量留抵税额”以及“增量留抵税额</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本期申请退税的期末留抵税额</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申请退税前一税款所属期的增值税期末留抵税额”×“进项构成比例”×</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100</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企业类型勾选为</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“一般企业”</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本期申请退税的期末留抵税额</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“申请退税前一税款所属期的增值税期末留抵税额”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“存量留抵税额”）×进项构成比例×</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60</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3" name="iśľiḓè"/>
          <p:cNvSpPr txBox="1"/>
          <p:nvPr/>
        </p:nvSpPr>
        <p:spPr bwMode="auto">
          <a:xfrm>
            <a:off x="949856"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19</a:t>
            </a:r>
            <a:endParaRPr lang="en-US" altLang="zh-CN" sz="2000" b="1" dirty="0">
              <a:solidFill>
                <a:schemeClr val="bg1"/>
              </a:solidFill>
              <a:cs typeface="+mn-ea"/>
              <a:sym typeface="+mn-lt"/>
            </a:endParaRPr>
          </a:p>
        </p:txBody>
      </p:sp>
      <p:grpSp>
        <p:nvGrpSpPr>
          <p:cNvPr id="18" name="Group 71"/>
          <p:cNvGrpSpPr/>
          <p:nvPr/>
        </p:nvGrpSpPr>
        <p:grpSpPr>
          <a:xfrm>
            <a:off x="6536551" y="1099133"/>
            <a:ext cx="848346" cy="848346"/>
            <a:chOff x="3320211" y="4317773"/>
            <a:chExt cx="909693" cy="909693"/>
          </a:xfrm>
        </p:grpSpPr>
        <p:sp>
          <p:nvSpPr>
            <p:cNvPr id="25"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26"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7" name="Rectangle 78"/>
          <p:cNvSpPr/>
          <p:nvPr/>
        </p:nvSpPr>
        <p:spPr>
          <a:xfrm>
            <a:off x="7535718" y="1126795"/>
            <a:ext cx="3877985" cy="369332"/>
          </a:xfrm>
          <a:prstGeom prst="rect">
            <a:avLst/>
          </a:prstGeom>
        </p:spPr>
        <p:txBody>
          <a:bodyPr wrap="none">
            <a:spAutoFit/>
          </a:bodyPr>
          <a:lstStyle/>
          <a:p>
            <a:pPr lvl="0">
              <a:defRPr/>
            </a:pP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其中</a:t>
            </a:r>
            <a:r>
              <a:rPr lang="zh-CN" altLang="zh-CN"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，本期申请退还的存量留抵</a:t>
            </a: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税额</a:t>
            </a:r>
            <a:endParaRPr lang="zh-CN" altLang="en-US"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8" name="Rectangle 79"/>
          <p:cNvSpPr/>
          <p:nvPr/>
        </p:nvSpPr>
        <p:spPr>
          <a:xfrm>
            <a:off x="7535545" y="1461770"/>
            <a:ext cx="4389755" cy="1052596"/>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当</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申请退还项目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选择</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时方可填写本栏，当仅勾选存量留抵税额时本栏等于（存量留抵税额）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进项构成比例；当</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申请退还项目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仅选择</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时本栏数据为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0" name="iśľiḓè"/>
          <p:cNvSpPr txBox="1"/>
          <p:nvPr/>
        </p:nvSpPr>
        <p:spPr bwMode="auto">
          <a:xfrm>
            <a:off x="6684541"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20</a:t>
            </a:r>
            <a:endParaRPr lang="en-US" altLang="zh-CN" sz="2000" b="1" dirty="0">
              <a:solidFill>
                <a:schemeClr val="bg1"/>
              </a:solidFill>
              <a:cs typeface="+mn-ea"/>
              <a:sym typeface="+mn-lt"/>
            </a:endParaRPr>
          </a:p>
        </p:txBody>
      </p:sp>
      <p:grpSp>
        <p:nvGrpSpPr>
          <p:cNvPr id="57" name="Group 71"/>
          <p:cNvGrpSpPr/>
          <p:nvPr/>
        </p:nvGrpSpPr>
        <p:grpSpPr>
          <a:xfrm>
            <a:off x="6608941" y="2465018"/>
            <a:ext cx="848346" cy="848346"/>
            <a:chOff x="3320211" y="4317773"/>
            <a:chExt cx="909693" cy="909693"/>
          </a:xfrm>
        </p:grpSpPr>
        <p:sp>
          <p:nvSpPr>
            <p:cNvPr id="58" name="Rounded Rectangle 72"/>
            <p:cNvSpPr/>
            <p:nvPr/>
          </p:nvSpPr>
          <p:spPr>
            <a:xfrm>
              <a:off x="3320211" y="4317773"/>
              <a:ext cx="909693" cy="909693"/>
            </a:xfrm>
            <a:prstGeom prst="teardrop">
              <a:avLst/>
            </a:prstGeom>
            <a:solidFill>
              <a:srgbClr val="C43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59" name="Rounded Rectangle 73"/>
            <p:cNvSpPr/>
            <p:nvPr/>
          </p:nvSpPr>
          <p:spPr>
            <a:xfrm>
              <a:off x="3403521" y="4391025"/>
              <a:ext cx="763188" cy="763188"/>
            </a:xfrm>
            <a:prstGeom prst="teardrop">
              <a:avLst/>
            </a:prstGeom>
            <a:solidFill>
              <a:srgbClr val="C43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60" name="Rectangle 78"/>
          <p:cNvSpPr/>
          <p:nvPr/>
        </p:nvSpPr>
        <p:spPr>
          <a:xfrm>
            <a:off x="7608108" y="2492680"/>
            <a:ext cx="3185487" cy="369332"/>
          </a:xfrm>
          <a:prstGeom prst="rect">
            <a:avLst/>
          </a:prstGeom>
        </p:spPr>
        <p:txBody>
          <a:bodyPr wrap="none">
            <a:spAutoFit/>
          </a:bodyPr>
          <a:lstStyle/>
          <a:p>
            <a:pPr>
              <a:defRPr/>
            </a:pPr>
            <a:r>
              <a:rPr lang="zh-CN" altLang="zh-CN"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本期</a:t>
            </a:r>
            <a:r>
              <a:rPr lang="zh-CN" altLang="zh-CN"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申请退还的增量留抵</a:t>
            </a:r>
            <a:r>
              <a:rPr lang="zh-CN" altLang="zh-CN" b="1" dirty="0" smtClean="0">
                <a:solidFill>
                  <a:srgbClr val="C43F33"/>
                </a:solidFill>
                <a:latin typeface="微软雅黑" panose="020B0503020204020204" pitchFamily="34" charset="-122"/>
                <a:ea typeface="微软雅黑" panose="020B0503020204020204" pitchFamily="34" charset="-122"/>
                <a:cs typeface="微软雅黑" panose="020B0503020204020204" pitchFamily="34" charset="-122"/>
              </a:rPr>
              <a:t>税额</a:t>
            </a:r>
            <a:endParaRPr lang="zh-CN" altLang="en-US" b="1" dirty="0">
              <a:solidFill>
                <a:srgbClr val="C43F3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1" name="Rectangle 79"/>
          <p:cNvSpPr/>
          <p:nvPr/>
        </p:nvSpPr>
        <p:spPr>
          <a:xfrm>
            <a:off x="7607935" y="2827655"/>
            <a:ext cx="4119245" cy="757130"/>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当</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申请退还项目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选择</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时方可填写本栏， 按照</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本期申请退还的期末留抵税额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减去</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本期申请退还的存量留抵税额</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的结果填入本栏。</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2" name="iśľiḓè"/>
          <p:cNvSpPr txBox="1"/>
          <p:nvPr/>
        </p:nvSpPr>
        <p:spPr bwMode="auto">
          <a:xfrm>
            <a:off x="6756931" y="269059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21</a:t>
            </a:r>
            <a:endParaRPr lang="en-US" altLang="zh-CN" sz="2000" b="1" dirty="0">
              <a:solidFill>
                <a:schemeClr val="bg1"/>
              </a:solidFill>
              <a:cs typeface="+mn-ea"/>
              <a:sym typeface="+mn-lt"/>
            </a:endParaRPr>
          </a:p>
        </p:txBody>
      </p:sp>
      <p:grpSp>
        <p:nvGrpSpPr>
          <p:cNvPr id="69" name="Group 71"/>
          <p:cNvGrpSpPr/>
          <p:nvPr/>
        </p:nvGrpSpPr>
        <p:grpSpPr>
          <a:xfrm>
            <a:off x="801866" y="5265368"/>
            <a:ext cx="848346" cy="848346"/>
            <a:chOff x="3320211" y="4317773"/>
            <a:chExt cx="909693" cy="909693"/>
          </a:xfrm>
        </p:grpSpPr>
        <p:sp>
          <p:nvSpPr>
            <p:cNvPr id="70"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71"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72" name="Rectangle 78"/>
          <p:cNvSpPr/>
          <p:nvPr/>
        </p:nvSpPr>
        <p:spPr>
          <a:xfrm>
            <a:off x="1801033" y="5293030"/>
            <a:ext cx="2492990" cy="369332"/>
          </a:xfrm>
          <a:prstGeom prst="rect">
            <a:avLst/>
          </a:prstGeom>
        </p:spPr>
        <p:txBody>
          <a:bodyPr wrap="none">
            <a:spAutoFit/>
          </a:bodyPr>
          <a:lstStyle/>
          <a:p>
            <a:pPr>
              <a:defRPr/>
            </a:pPr>
            <a:r>
              <a:rPr lang="zh-CN" altLang="zh-CN" b="1" dirty="0" smtClean="0">
                <a:solidFill>
                  <a:srgbClr val="429B7F"/>
                </a:solidFill>
                <a:latin typeface="Microsoft YaHei Bold" charset="0"/>
                <a:ea typeface="Microsoft YaHei Bold" charset="0"/>
                <a:cs typeface="微软雅黑" panose="020B0503020204020204" pitchFamily="34" charset="-122"/>
              </a:rPr>
              <a:t>留</a:t>
            </a:r>
            <a:r>
              <a:rPr lang="zh-CN" altLang="zh-CN" b="1" dirty="0">
                <a:solidFill>
                  <a:srgbClr val="429B7F"/>
                </a:solidFill>
                <a:latin typeface="Microsoft YaHei Bold" charset="0"/>
                <a:ea typeface="Microsoft YaHei Bold" charset="0"/>
                <a:cs typeface="微软雅黑" panose="020B0503020204020204" pitchFamily="34" charset="-122"/>
              </a:rPr>
              <a:t>抵退税申请文件</a:t>
            </a:r>
            <a:r>
              <a:rPr lang="zh-CN" altLang="zh-CN" b="1" dirty="0" smtClean="0">
                <a:solidFill>
                  <a:srgbClr val="429B7F"/>
                </a:solidFill>
                <a:latin typeface="Microsoft YaHei Bold" charset="0"/>
                <a:ea typeface="Microsoft YaHei Bold" charset="0"/>
                <a:cs typeface="微软雅黑" panose="020B0503020204020204" pitchFamily="34" charset="-122"/>
              </a:rPr>
              <a:t>依据</a:t>
            </a:r>
            <a:endParaRPr lang="zh-CN" altLang="en-US" b="1" dirty="0">
              <a:solidFill>
                <a:srgbClr val="429B7F"/>
              </a:solidFill>
              <a:latin typeface="Microsoft YaHei Bold" charset="0"/>
              <a:ea typeface="Microsoft YaHei Bold" charset="0"/>
              <a:cs typeface="微软雅黑" panose="020B0503020204020204" pitchFamily="34" charset="-122"/>
              <a:sym typeface="+mn-ea"/>
            </a:endParaRPr>
          </a:p>
        </p:txBody>
      </p:sp>
      <p:sp>
        <p:nvSpPr>
          <p:cNvPr id="73" name="Rectangle 79"/>
          <p:cNvSpPr/>
          <p:nvPr/>
        </p:nvSpPr>
        <p:spPr>
          <a:xfrm>
            <a:off x="1800860" y="5628005"/>
            <a:ext cx="4119245" cy="646331"/>
          </a:xfrm>
          <a:prstGeom prst="rect">
            <a:avLst/>
          </a:prstGeom>
        </p:spPr>
        <p:txBody>
          <a:bodyPr wrap="square">
            <a:spAutoFit/>
          </a:bodyPr>
          <a:lstStyle/>
          <a:p>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退税企业类型</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带出。一般企业带出</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39</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号</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文</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对于扩容的</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7</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个特定行业，带</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出</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21</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号</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文</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其他的带出</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14</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文</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74" name="iśľiḓè"/>
          <p:cNvSpPr txBox="1"/>
          <p:nvPr/>
        </p:nvSpPr>
        <p:spPr bwMode="auto">
          <a:xfrm>
            <a:off x="949856" y="5490945"/>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23</a:t>
            </a:r>
            <a:endParaRPr lang="en-US" altLang="zh-CN" sz="2000" b="1" dirty="0">
              <a:solidFill>
                <a:schemeClr val="bg1"/>
              </a:solidFill>
              <a:cs typeface="+mn-ea"/>
              <a:sym typeface="+mn-lt"/>
            </a:endParaRPr>
          </a:p>
        </p:txBody>
      </p:sp>
      <p:grpSp>
        <p:nvGrpSpPr>
          <p:cNvPr id="75" name="Group 71"/>
          <p:cNvGrpSpPr/>
          <p:nvPr/>
        </p:nvGrpSpPr>
        <p:grpSpPr>
          <a:xfrm>
            <a:off x="6608941" y="3829633"/>
            <a:ext cx="848346" cy="848346"/>
            <a:chOff x="3320211" y="4317773"/>
            <a:chExt cx="909693" cy="909693"/>
          </a:xfrm>
        </p:grpSpPr>
        <p:sp>
          <p:nvSpPr>
            <p:cNvPr id="76"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77"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78" name="Rectangle 78"/>
          <p:cNvSpPr/>
          <p:nvPr/>
        </p:nvSpPr>
        <p:spPr>
          <a:xfrm>
            <a:off x="7608108" y="3857295"/>
            <a:ext cx="4570482" cy="646331"/>
          </a:xfrm>
          <a:prstGeom prst="rect">
            <a:avLst/>
          </a:prstGeom>
        </p:spPr>
        <p:txBody>
          <a:bodyPr wrap="none">
            <a:spAutoFit/>
          </a:bodyPr>
          <a:lstStyle/>
          <a:p>
            <a:pPr>
              <a:defRPr/>
            </a:pPr>
            <a:r>
              <a:rPr lang="zh-CN" altLang="zh-CN" b="1" dirty="0" smtClean="0">
                <a:solidFill>
                  <a:srgbClr val="50748D"/>
                </a:solidFill>
                <a:latin typeface="Microsoft YaHei Bold" charset="0"/>
                <a:ea typeface="Microsoft YaHei Bold" charset="0"/>
                <a:cs typeface="微软雅黑" panose="020B0503020204020204" pitchFamily="34" charset="-122"/>
              </a:rPr>
              <a:t>连续</a:t>
            </a:r>
            <a:r>
              <a:rPr lang="zh-CN" altLang="zh-CN" b="1" dirty="0">
                <a:solidFill>
                  <a:srgbClr val="50748D"/>
                </a:solidFill>
                <a:latin typeface="Microsoft YaHei Bold" charset="0"/>
                <a:ea typeface="Microsoft YaHei Bold" charset="0"/>
                <a:cs typeface="微软雅黑" panose="020B0503020204020204" pitchFamily="34" charset="-122"/>
              </a:rPr>
              <a:t>六个月（按季纳税的，连续两个季度</a:t>
            </a:r>
            <a:r>
              <a:rPr lang="zh-CN" altLang="zh-CN" b="1" dirty="0" smtClean="0">
                <a:solidFill>
                  <a:srgbClr val="50748D"/>
                </a:solidFill>
                <a:latin typeface="Microsoft YaHei Bold" charset="0"/>
                <a:ea typeface="Microsoft YaHei Bold" charset="0"/>
                <a:cs typeface="微软雅黑" panose="020B0503020204020204" pitchFamily="34" charset="-122"/>
              </a:rPr>
              <a:t>）</a:t>
            </a:r>
            <a:endParaRPr lang="en-US" altLang="zh-CN" b="1" dirty="0" smtClean="0">
              <a:solidFill>
                <a:srgbClr val="50748D"/>
              </a:solidFill>
              <a:latin typeface="Microsoft YaHei Bold" charset="0"/>
              <a:ea typeface="Microsoft YaHei Bold" charset="0"/>
              <a:cs typeface="微软雅黑" panose="020B0503020204020204" pitchFamily="34" charset="-122"/>
            </a:endParaRPr>
          </a:p>
          <a:p>
            <a:pPr>
              <a:defRPr/>
            </a:pPr>
            <a:r>
              <a:rPr lang="zh-CN" altLang="zh-CN" b="1" dirty="0" smtClean="0">
                <a:solidFill>
                  <a:srgbClr val="50748D"/>
                </a:solidFill>
                <a:latin typeface="Microsoft YaHei Bold" charset="0"/>
                <a:ea typeface="Microsoft YaHei Bold" charset="0"/>
                <a:cs typeface="微软雅黑" panose="020B0503020204020204" pitchFamily="34" charset="-122"/>
              </a:rPr>
              <a:t>增量</a:t>
            </a:r>
            <a:r>
              <a:rPr lang="zh-CN" altLang="zh-CN" b="1" dirty="0">
                <a:solidFill>
                  <a:srgbClr val="50748D"/>
                </a:solidFill>
                <a:latin typeface="Microsoft YaHei Bold" charset="0"/>
                <a:ea typeface="Microsoft YaHei Bold" charset="0"/>
                <a:cs typeface="微软雅黑" panose="020B0503020204020204" pitchFamily="34" charset="-122"/>
              </a:rPr>
              <a:t>留抵税额均大于零的起止时间</a:t>
            </a:r>
            <a:endParaRPr lang="zh-CN" altLang="en-US" b="1" dirty="0">
              <a:solidFill>
                <a:srgbClr val="50748D"/>
              </a:solidFill>
              <a:latin typeface="Microsoft YaHei Bold" charset="0"/>
              <a:ea typeface="Microsoft YaHei Bold" charset="0"/>
              <a:cs typeface="微软雅黑" panose="020B0503020204020204" pitchFamily="34" charset="-122"/>
              <a:sym typeface="+mn-ea"/>
            </a:endParaRPr>
          </a:p>
        </p:txBody>
      </p:sp>
      <p:sp>
        <p:nvSpPr>
          <p:cNvPr id="79" name="Rectangle 79"/>
          <p:cNvSpPr/>
          <p:nvPr/>
        </p:nvSpPr>
        <p:spPr>
          <a:xfrm>
            <a:off x="7607935" y="4500008"/>
            <a:ext cx="4119245" cy="757130"/>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企业类型为“一般企业”时填写，</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填写累计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月增量</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留抵税额大</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，且第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个月增量留抵税额不低于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50</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万元的起止时间。</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80" name="iśľiḓè"/>
          <p:cNvSpPr txBox="1"/>
          <p:nvPr/>
        </p:nvSpPr>
        <p:spPr bwMode="auto">
          <a:xfrm>
            <a:off x="6756931" y="40552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22</a:t>
            </a:r>
            <a:endParaRPr lang="en-US" altLang="zh-CN" sz="2000" b="1" dirty="0">
              <a:solidFill>
                <a:schemeClr val="bg1"/>
              </a:solidFill>
              <a:cs typeface="+mn-ea"/>
              <a:sym typeface="+mn-lt"/>
            </a:endParaRPr>
          </a:p>
        </p:txBody>
      </p:sp>
      <p:grpSp>
        <p:nvGrpSpPr>
          <p:cNvPr id="81" name="Group 71"/>
          <p:cNvGrpSpPr/>
          <p:nvPr/>
        </p:nvGrpSpPr>
        <p:grpSpPr>
          <a:xfrm>
            <a:off x="6608941" y="5156783"/>
            <a:ext cx="848346" cy="848346"/>
            <a:chOff x="3320211" y="4317773"/>
            <a:chExt cx="909693" cy="909693"/>
          </a:xfrm>
        </p:grpSpPr>
        <p:sp>
          <p:nvSpPr>
            <p:cNvPr id="82" name="Rounded Rectangle 72"/>
            <p:cNvSpPr/>
            <p:nvPr/>
          </p:nvSpPr>
          <p:spPr>
            <a:xfrm>
              <a:off x="3320211" y="4317773"/>
              <a:ext cx="909693" cy="909693"/>
            </a:xfrm>
            <a:prstGeom prst="teardrop">
              <a:avLst/>
            </a:prstGeom>
            <a:solidFill>
              <a:srgbClr val="E49C1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83" name="Rounded Rectangle 73"/>
            <p:cNvSpPr/>
            <p:nvPr/>
          </p:nvSpPr>
          <p:spPr>
            <a:xfrm>
              <a:off x="3403521" y="4391025"/>
              <a:ext cx="763188" cy="763188"/>
            </a:xfrm>
            <a:prstGeom prst="teardrop">
              <a:avLst/>
            </a:prstGeom>
            <a:solidFill>
              <a:srgbClr val="E49C1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84" name="Rectangle 78"/>
          <p:cNvSpPr/>
          <p:nvPr/>
        </p:nvSpPr>
        <p:spPr>
          <a:xfrm>
            <a:off x="7608108" y="5184445"/>
            <a:ext cx="2492990" cy="369332"/>
          </a:xfrm>
          <a:prstGeom prst="rect">
            <a:avLst/>
          </a:prstGeom>
        </p:spPr>
        <p:txBody>
          <a:bodyPr wrap="none">
            <a:spAutoFit/>
          </a:bodyPr>
          <a:lstStyle/>
          <a:p>
            <a:pPr>
              <a:defRPr/>
            </a:pPr>
            <a:r>
              <a:rPr lang="zh-CN" altLang="zh-CN" b="1" dirty="0" smtClean="0">
                <a:solidFill>
                  <a:srgbClr val="E49C1D"/>
                </a:solidFill>
                <a:latin typeface="Microsoft YaHei Bold" charset="0"/>
                <a:ea typeface="Microsoft YaHei Bold" charset="0"/>
                <a:cs typeface="微软雅黑" panose="020B0503020204020204" pitchFamily="34" charset="-122"/>
              </a:rPr>
              <a:t>申请</a:t>
            </a:r>
            <a:r>
              <a:rPr lang="zh-CN" altLang="zh-CN" b="1" dirty="0">
                <a:solidFill>
                  <a:srgbClr val="E49C1D"/>
                </a:solidFill>
                <a:latin typeface="Microsoft YaHei Bold" charset="0"/>
                <a:ea typeface="Microsoft YaHei Bold" charset="0"/>
                <a:cs typeface="微软雅黑" panose="020B0503020204020204" pitchFamily="34" charset="-122"/>
              </a:rPr>
              <a:t>日期、办理</a:t>
            </a:r>
            <a:r>
              <a:rPr lang="zh-CN" altLang="zh-CN" b="1" dirty="0" smtClean="0">
                <a:solidFill>
                  <a:srgbClr val="E49C1D"/>
                </a:solidFill>
                <a:latin typeface="Microsoft YaHei Bold" charset="0"/>
                <a:ea typeface="Microsoft YaHei Bold" charset="0"/>
                <a:cs typeface="微软雅黑" panose="020B0503020204020204" pitchFamily="34" charset="-122"/>
              </a:rPr>
              <a:t>人</a:t>
            </a:r>
            <a:r>
              <a:rPr lang="zh-CN" altLang="en-US" b="1" dirty="0" smtClean="0">
                <a:solidFill>
                  <a:srgbClr val="E49C1D"/>
                </a:solidFill>
                <a:latin typeface="Microsoft YaHei Bold" charset="0"/>
                <a:ea typeface="Microsoft YaHei Bold" charset="0"/>
                <a:cs typeface="微软雅黑" panose="020B0503020204020204" pitchFamily="34" charset="-122"/>
              </a:rPr>
              <a:t>信息</a:t>
            </a:r>
            <a:endParaRPr lang="zh-CN" altLang="en-US" b="1" dirty="0">
              <a:solidFill>
                <a:srgbClr val="E49C1D"/>
              </a:solidFill>
              <a:latin typeface="Microsoft YaHei Bold" charset="0"/>
              <a:ea typeface="Microsoft YaHei Bold" charset="0"/>
              <a:cs typeface="微软雅黑" panose="020B0503020204020204" pitchFamily="34" charset="-122"/>
              <a:sym typeface="+mn-ea"/>
            </a:endParaRPr>
          </a:p>
        </p:txBody>
      </p:sp>
      <p:sp>
        <p:nvSpPr>
          <p:cNvPr id="85" name="Rectangle 79"/>
          <p:cNvSpPr/>
          <p:nvPr/>
        </p:nvSpPr>
        <p:spPr>
          <a:xfrm>
            <a:off x="7607935" y="5519420"/>
            <a:ext cx="4119245" cy="535531"/>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申请</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日期、办理人、办理人身份证件种类、办理人身份证件号码均自动带出，不可修改。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86" name="iśľiḓè"/>
          <p:cNvSpPr txBox="1"/>
          <p:nvPr/>
        </p:nvSpPr>
        <p:spPr bwMode="auto">
          <a:xfrm>
            <a:off x="6756931" y="538236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24</a:t>
            </a:r>
            <a:endParaRPr lang="en-US" altLang="zh-CN" sz="2000" b="1" dirty="0">
              <a:solidFill>
                <a:schemeClr val="bg1"/>
              </a:solidFill>
              <a:cs typeface="+mn-ea"/>
              <a:sym typeface="+mn-lt"/>
            </a:endParaRPr>
          </a:p>
        </p:txBody>
      </p:sp>
      <p:cxnSp>
        <p:nvCxnSpPr>
          <p:cNvPr id="87" name="直接连接符 86"/>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8" name="Group 7"/>
          <p:cNvGrpSpPr/>
          <p:nvPr/>
        </p:nvGrpSpPr>
        <p:grpSpPr bwMode="auto">
          <a:xfrm>
            <a:off x="323528" y="292895"/>
            <a:ext cx="390372" cy="205979"/>
            <a:chOff x="0" y="0"/>
            <a:chExt cx="1041399" cy="549275"/>
          </a:xfrm>
        </p:grpSpPr>
        <p:sp>
          <p:nvSpPr>
            <p:cNvPr id="8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创新之数据预填</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dissolve">
                                      <p:cBhvr>
                                        <p:cTn id="10" dur="500"/>
                                        <p:tgtEl>
                                          <p:spTgt spid="2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par>
                                <p:cTn id="17" presetID="9"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dissolve">
                                      <p:cBhvr>
                                        <p:cTn id="19" dur="500"/>
                                        <p:tgtEl>
                                          <p:spTgt spid="18"/>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dissolve">
                                      <p:cBhvr>
                                        <p:cTn id="22" dur="500"/>
                                        <p:tgtEl>
                                          <p:spTgt spid="27"/>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dissolve">
                                      <p:cBhvr>
                                        <p:cTn id="25" dur="500"/>
                                        <p:tgtEl>
                                          <p:spTgt spid="28"/>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dissolve">
                                      <p:cBhvr>
                                        <p:cTn id="28" dur="500"/>
                                        <p:tgtEl>
                                          <p:spTgt spid="50"/>
                                        </p:tgtEl>
                                      </p:cBhvr>
                                    </p:animEffect>
                                  </p:childTnLst>
                                </p:cTn>
                              </p:par>
                              <p:par>
                                <p:cTn id="29" presetID="9" presetClass="entr" presetSubtype="0"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dissolve">
                                      <p:cBhvr>
                                        <p:cTn id="31" dur="500"/>
                                        <p:tgtEl>
                                          <p:spTgt spid="57"/>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dissolve">
                                      <p:cBhvr>
                                        <p:cTn id="34" dur="500"/>
                                        <p:tgtEl>
                                          <p:spTgt spid="60"/>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dissolve">
                                      <p:cBhvr>
                                        <p:cTn id="37" dur="500"/>
                                        <p:tgtEl>
                                          <p:spTgt spid="61"/>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dissolve">
                                      <p:cBhvr>
                                        <p:cTn id="40" dur="500"/>
                                        <p:tgtEl>
                                          <p:spTgt spid="62"/>
                                        </p:tgtEl>
                                      </p:cBhvr>
                                    </p:animEffect>
                                  </p:childTnLst>
                                </p:cTn>
                              </p:par>
                              <p:par>
                                <p:cTn id="41" presetID="9" presetClass="entr" presetSubtype="0" fill="hold" nodeType="with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dissolve">
                                      <p:cBhvr>
                                        <p:cTn id="43" dur="500"/>
                                        <p:tgtEl>
                                          <p:spTgt spid="69"/>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72"/>
                                        </p:tgtEl>
                                        <p:attrNameLst>
                                          <p:attrName>style.visibility</p:attrName>
                                        </p:attrNameLst>
                                      </p:cBhvr>
                                      <p:to>
                                        <p:strVal val="visible"/>
                                      </p:to>
                                    </p:set>
                                    <p:animEffect transition="in" filter="dissolve">
                                      <p:cBhvr>
                                        <p:cTn id="46" dur="500"/>
                                        <p:tgtEl>
                                          <p:spTgt spid="72"/>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dissolve">
                                      <p:cBhvr>
                                        <p:cTn id="49" dur="500"/>
                                        <p:tgtEl>
                                          <p:spTgt spid="73"/>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74"/>
                                        </p:tgtEl>
                                        <p:attrNameLst>
                                          <p:attrName>style.visibility</p:attrName>
                                        </p:attrNameLst>
                                      </p:cBhvr>
                                      <p:to>
                                        <p:strVal val="visible"/>
                                      </p:to>
                                    </p:set>
                                    <p:animEffect transition="in" filter="dissolve">
                                      <p:cBhvr>
                                        <p:cTn id="52" dur="500"/>
                                        <p:tgtEl>
                                          <p:spTgt spid="74"/>
                                        </p:tgtEl>
                                      </p:cBhvr>
                                    </p:animEffect>
                                  </p:childTnLst>
                                </p:cTn>
                              </p:par>
                              <p:par>
                                <p:cTn id="53" presetID="9" presetClass="entr" presetSubtype="0"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dissolve">
                                      <p:cBhvr>
                                        <p:cTn id="55" dur="500"/>
                                        <p:tgtEl>
                                          <p:spTgt spid="75"/>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dissolve">
                                      <p:cBhvr>
                                        <p:cTn id="58" dur="500"/>
                                        <p:tgtEl>
                                          <p:spTgt spid="78"/>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dissolve">
                                      <p:cBhvr>
                                        <p:cTn id="61" dur="500"/>
                                        <p:tgtEl>
                                          <p:spTgt spid="79"/>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80"/>
                                        </p:tgtEl>
                                        <p:attrNameLst>
                                          <p:attrName>style.visibility</p:attrName>
                                        </p:attrNameLst>
                                      </p:cBhvr>
                                      <p:to>
                                        <p:strVal val="visible"/>
                                      </p:to>
                                    </p:set>
                                    <p:animEffect transition="in" filter="dissolve">
                                      <p:cBhvr>
                                        <p:cTn id="64" dur="500"/>
                                        <p:tgtEl>
                                          <p:spTgt spid="80"/>
                                        </p:tgtEl>
                                      </p:cBhvr>
                                    </p:animEffect>
                                  </p:childTnLst>
                                </p:cTn>
                              </p:par>
                              <p:par>
                                <p:cTn id="65" presetID="9" presetClass="entr" presetSubtype="0" fill="hold" nodeType="with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dissolve">
                                      <p:cBhvr>
                                        <p:cTn id="67" dur="500"/>
                                        <p:tgtEl>
                                          <p:spTgt spid="81"/>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84"/>
                                        </p:tgtEl>
                                        <p:attrNameLst>
                                          <p:attrName>style.visibility</p:attrName>
                                        </p:attrNameLst>
                                      </p:cBhvr>
                                      <p:to>
                                        <p:strVal val="visible"/>
                                      </p:to>
                                    </p:set>
                                    <p:animEffect transition="in" filter="dissolve">
                                      <p:cBhvr>
                                        <p:cTn id="70" dur="500"/>
                                        <p:tgtEl>
                                          <p:spTgt spid="84"/>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85"/>
                                        </p:tgtEl>
                                        <p:attrNameLst>
                                          <p:attrName>style.visibility</p:attrName>
                                        </p:attrNameLst>
                                      </p:cBhvr>
                                      <p:to>
                                        <p:strVal val="visible"/>
                                      </p:to>
                                    </p:set>
                                    <p:animEffect transition="in" filter="dissolve">
                                      <p:cBhvr>
                                        <p:cTn id="73" dur="500"/>
                                        <p:tgtEl>
                                          <p:spTgt spid="85"/>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86"/>
                                        </p:tgtEl>
                                        <p:attrNameLst>
                                          <p:attrName>style.visibility</p:attrName>
                                        </p:attrNameLst>
                                      </p:cBhvr>
                                      <p:to>
                                        <p:strVal val="visible"/>
                                      </p:to>
                                    </p:set>
                                    <p:animEffect transition="in" filter="dissolve">
                                      <p:cBhvr>
                                        <p:cTn id="76" dur="500"/>
                                        <p:tgtEl>
                                          <p:spTgt spid="86"/>
                                        </p:tgtEl>
                                      </p:cBhvr>
                                    </p:animEffect>
                                  </p:childTnLst>
                                </p:cTn>
                              </p:par>
                            </p:childTnLst>
                          </p:cTn>
                        </p:par>
                        <p:par>
                          <p:cTn id="77" fill="hold">
                            <p:stCondLst>
                              <p:cond delay="500"/>
                            </p:stCondLst>
                            <p:childTnLst>
                              <p:par>
                                <p:cTn id="78" presetID="2" presetClass="entr" presetSubtype="8" fill="hold" nodeType="afterEffect">
                                  <p:stCondLst>
                                    <p:cond delay="0"/>
                                  </p:stCondLst>
                                  <p:childTnLst>
                                    <p:set>
                                      <p:cBhvr>
                                        <p:cTn id="79" dur="1" fill="hold">
                                          <p:stCondLst>
                                            <p:cond delay="0"/>
                                          </p:stCondLst>
                                        </p:cTn>
                                        <p:tgtEl>
                                          <p:spTgt spid="88"/>
                                        </p:tgtEl>
                                        <p:attrNameLst>
                                          <p:attrName>style.visibility</p:attrName>
                                        </p:attrNameLst>
                                      </p:cBhvr>
                                      <p:to>
                                        <p:strVal val="visible"/>
                                      </p:to>
                                    </p:set>
                                    <p:anim calcmode="lin" valueType="num">
                                      <p:cBhvr additive="base">
                                        <p:cTn id="80" dur="500" fill="hold"/>
                                        <p:tgtEl>
                                          <p:spTgt spid="88"/>
                                        </p:tgtEl>
                                        <p:attrNameLst>
                                          <p:attrName>ppt_x</p:attrName>
                                        </p:attrNameLst>
                                      </p:cBhvr>
                                      <p:tavLst>
                                        <p:tav tm="0">
                                          <p:val>
                                            <p:strVal val="0-#ppt_w/2"/>
                                          </p:val>
                                        </p:tav>
                                        <p:tav tm="100000">
                                          <p:val>
                                            <p:strVal val="#ppt_x"/>
                                          </p:val>
                                        </p:tav>
                                      </p:tavLst>
                                    </p:anim>
                                    <p:anim calcmode="lin" valueType="num">
                                      <p:cBhvr additive="base">
                                        <p:cTn id="81"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 grpId="0"/>
      <p:bldP spid="3" grpId="0"/>
      <p:bldP spid="27" grpId="0"/>
      <p:bldP spid="28" grpId="0"/>
      <p:bldP spid="50" grpId="0"/>
      <p:bldP spid="60" grpId="0"/>
      <p:bldP spid="61" grpId="0"/>
      <p:bldP spid="62" grpId="0"/>
      <p:bldP spid="72" grpId="0"/>
      <p:bldP spid="73" grpId="0"/>
      <p:bldP spid="74" grpId="0"/>
      <p:bldP spid="78" grpId="0"/>
      <p:bldP spid="79" grpId="0"/>
      <p:bldP spid="80" grpId="0"/>
      <p:bldP spid="84" grpId="0"/>
      <p:bldP spid="85" grpId="0"/>
      <p:bldP spid="8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71"/>
          <p:cNvGrpSpPr/>
          <p:nvPr/>
        </p:nvGrpSpPr>
        <p:grpSpPr>
          <a:xfrm>
            <a:off x="801866" y="1099133"/>
            <a:ext cx="848346" cy="848346"/>
            <a:chOff x="3320211" y="4317773"/>
            <a:chExt cx="909693" cy="909693"/>
          </a:xfrm>
        </p:grpSpPr>
        <p:sp>
          <p:nvSpPr>
            <p:cNvPr id="15"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16"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9" name="Rectangle 78"/>
          <p:cNvSpPr/>
          <p:nvPr/>
        </p:nvSpPr>
        <p:spPr>
          <a:xfrm>
            <a:off x="1801033" y="1126795"/>
            <a:ext cx="3185487" cy="369332"/>
          </a:xfrm>
          <a:prstGeom prst="rect">
            <a:avLst/>
          </a:prstGeom>
        </p:spPr>
        <p:txBody>
          <a:bodyPr wrap="none">
            <a:spAutoFit/>
          </a:bodyPr>
          <a:lstStyle/>
          <a:p>
            <a:pPr lvl="0">
              <a:defRPr/>
            </a:pPr>
            <a:r>
              <a:rPr lang="zh-CN" altLang="zh-CN" b="1" dirty="0" smtClean="0">
                <a:solidFill>
                  <a:srgbClr val="397693"/>
                </a:solidFill>
                <a:latin typeface="微软雅黑" panose="020B0503020204020204" pitchFamily="34" charset="-122"/>
                <a:ea typeface="微软雅黑" panose="020B0503020204020204" pitchFamily="34" charset="-122"/>
                <a:cs typeface="微软雅黑" panose="020B0503020204020204" pitchFamily="34" charset="-122"/>
              </a:rPr>
              <a:t>特定</a:t>
            </a:r>
            <a:r>
              <a:rPr lang="zh-CN" altLang="zh-CN"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rPr>
              <a:t>行业销售额计算起止时间</a:t>
            </a:r>
            <a:endParaRPr lang="zh-CN" altLang="en-US" b="1" dirty="0">
              <a:solidFill>
                <a:srgbClr val="397693"/>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 name="Rectangle 79"/>
          <p:cNvSpPr/>
          <p:nvPr/>
        </p:nvSpPr>
        <p:spPr>
          <a:xfrm>
            <a:off x="1800860" y="1461770"/>
            <a:ext cx="4119245" cy="1509324"/>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企业类型勾选“特定行业”时填报。如申请退税前经营期满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 </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个月，本栏起止时间填写申请退税前</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个月的起止时间；如申请退税前经营期不满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 </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个月但满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3 </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个月的，本栏起止时间填写实际经营期的起止时间</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应用支撑服务平台《可能符合留抵退税条件的纳税人清册》中获取最新日期的记录，预填后可修改。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3" name="iśľiḓè"/>
          <p:cNvSpPr txBox="1"/>
          <p:nvPr/>
        </p:nvSpPr>
        <p:spPr bwMode="auto">
          <a:xfrm>
            <a:off x="949856"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25</a:t>
            </a:r>
            <a:endParaRPr lang="en-US" altLang="zh-CN" sz="2000" b="1" dirty="0">
              <a:solidFill>
                <a:schemeClr val="bg1"/>
              </a:solidFill>
              <a:cs typeface="+mn-ea"/>
              <a:sym typeface="+mn-lt"/>
            </a:endParaRPr>
          </a:p>
        </p:txBody>
      </p:sp>
      <p:grpSp>
        <p:nvGrpSpPr>
          <p:cNvPr id="18" name="Group 71"/>
          <p:cNvGrpSpPr/>
          <p:nvPr/>
        </p:nvGrpSpPr>
        <p:grpSpPr>
          <a:xfrm>
            <a:off x="6536551" y="1099133"/>
            <a:ext cx="848346" cy="848346"/>
            <a:chOff x="3320211" y="4317773"/>
            <a:chExt cx="909693" cy="909693"/>
          </a:xfrm>
        </p:grpSpPr>
        <p:sp>
          <p:nvSpPr>
            <p:cNvPr id="25" name="Rounded Rectangle 72"/>
            <p:cNvSpPr/>
            <p:nvPr/>
          </p:nvSpPr>
          <p:spPr>
            <a:xfrm>
              <a:off x="3320211" y="4317773"/>
              <a:ext cx="909693" cy="909693"/>
            </a:xfrm>
            <a:prstGeom prst="teardrop">
              <a:avLst/>
            </a:prstGeom>
            <a:solidFill>
              <a:srgbClr val="429B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26" name="Rounded Rectangle 73"/>
            <p:cNvSpPr/>
            <p:nvPr/>
          </p:nvSpPr>
          <p:spPr>
            <a:xfrm>
              <a:off x="3403521" y="4391025"/>
              <a:ext cx="763188" cy="763188"/>
            </a:xfrm>
            <a:prstGeom prst="teardrop">
              <a:avLst/>
            </a:prstGeom>
            <a:solidFill>
              <a:srgbClr val="429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27" name="Rectangle 78"/>
          <p:cNvSpPr/>
          <p:nvPr/>
        </p:nvSpPr>
        <p:spPr>
          <a:xfrm>
            <a:off x="7535718" y="1126795"/>
            <a:ext cx="1800493" cy="369332"/>
          </a:xfrm>
          <a:prstGeom prst="rect">
            <a:avLst/>
          </a:prstGeom>
        </p:spPr>
        <p:txBody>
          <a:bodyPr wrap="none">
            <a:spAutoFit/>
          </a:bodyPr>
          <a:lstStyle/>
          <a:p>
            <a:pPr lvl="0">
              <a:defRPr/>
            </a:pPr>
            <a:r>
              <a:rPr lang="zh-CN" altLang="zh-CN" b="1" dirty="0" smtClean="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特定</a:t>
            </a:r>
            <a:r>
              <a:rPr lang="zh-CN" altLang="zh-CN"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rPr>
              <a:t>行业销售额</a:t>
            </a:r>
            <a:endParaRPr lang="zh-CN" altLang="en-US" b="1" dirty="0">
              <a:solidFill>
                <a:srgbClr val="429B7F"/>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8" name="Rectangle 79"/>
          <p:cNvSpPr/>
          <p:nvPr/>
        </p:nvSpPr>
        <p:spPr>
          <a:xfrm>
            <a:off x="7535545" y="1461770"/>
            <a:ext cx="4389755" cy="1790747"/>
          </a:xfrm>
          <a:prstGeom prst="rect">
            <a:avLst/>
          </a:prstGeom>
        </p:spPr>
        <p:txBody>
          <a:bodyPr wrap="square">
            <a:spAutoFit/>
          </a:bodyPr>
          <a:lstStyle/>
          <a:p>
            <a:pPr lvl="0">
              <a:lnSpc>
                <a:spcPct val="13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企业类型勾选“特定行业”时填报。如申请退税前经营期满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个月，本栏填写申请退税前</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个月的增值税销售额起止时间；如申请退税前经营期不满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个月但满</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个月的，填报实际经营期销售额</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nSpc>
                <a:spcPct val="130000"/>
              </a:lnSpc>
            </a:pP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从应用支撑服务平台《可能符合留抵退税条件的纳税人清册》中获取最新日期的记录，预填后可修改。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a:p>
            <a:pPr lvl="0">
              <a:lnSpc>
                <a:spcPct val="130000"/>
              </a:lnSpc>
            </a:pPr>
            <a:endParaRPr lang="en-US" altLang="zh-CN" sz="1400" dirty="0">
              <a:solidFill>
                <a:srgbClr val="FF0000"/>
              </a:solidFill>
              <a:cs typeface="+mn-ea"/>
              <a:sym typeface="+mn-lt"/>
            </a:endParaRPr>
          </a:p>
        </p:txBody>
      </p:sp>
      <p:sp>
        <p:nvSpPr>
          <p:cNvPr id="50" name="iśľiḓè"/>
          <p:cNvSpPr txBox="1"/>
          <p:nvPr/>
        </p:nvSpPr>
        <p:spPr bwMode="auto">
          <a:xfrm>
            <a:off x="6684541" y="132471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26</a:t>
            </a:r>
            <a:endParaRPr lang="en-US" altLang="zh-CN" sz="2000" b="1" dirty="0">
              <a:solidFill>
                <a:schemeClr val="bg1"/>
              </a:solidFill>
              <a:cs typeface="+mn-ea"/>
              <a:sym typeface="+mn-lt"/>
            </a:endParaRPr>
          </a:p>
        </p:txBody>
      </p:sp>
      <p:grpSp>
        <p:nvGrpSpPr>
          <p:cNvPr id="63" name="Group 71"/>
          <p:cNvGrpSpPr/>
          <p:nvPr/>
        </p:nvGrpSpPr>
        <p:grpSpPr>
          <a:xfrm>
            <a:off x="801866" y="3053663"/>
            <a:ext cx="848346" cy="848346"/>
            <a:chOff x="3320211" y="4317773"/>
            <a:chExt cx="909693" cy="909693"/>
          </a:xfrm>
        </p:grpSpPr>
        <p:sp>
          <p:nvSpPr>
            <p:cNvPr id="64" name="Rounded Rectangle 72"/>
            <p:cNvSpPr/>
            <p:nvPr/>
          </p:nvSpPr>
          <p:spPr>
            <a:xfrm>
              <a:off x="3320211" y="4317773"/>
              <a:ext cx="909693" cy="909693"/>
            </a:xfrm>
            <a:prstGeom prst="teardrop">
              <a:avLst/>
            </a:prstGeom>
            <a:solidFill>
              <a:srgbClr val="534066">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65" name="Rounded Rectangle 73"/>
            <p:cNvSpPr/>
            <p:nvPr/>
          </p:nvSpPr>
          <p:spPr>
            <a:xfrm>
              <a:off x="3403521" y="4391025"/>
              <a:ext cx="763188" cy="763188"/>
            </a:xfrm>
            <a:prstGeom prst="teardrop">
              <a:avLst/>
            </a:prstGeom>
            <a:solidFill>
              <a:srgbClr val="534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66" name="Rectangle 78"/>
          <p:cNvSpPr/>
          <p:nvPr/>
        </p:nvSpPr>
        <p:spPr>
          <a:xfrm>
            <a:off x="1801033" y="3081325"/>
            <a:ext cx="2262158" cy="369332"/>
          </a:xfrm>
          <a:prstGeom prst="rect">
            <a:avLst/>
          </a:prstGeom>
        </p:spPr>
        <p:txBody>
          <a:bodyPr wrap="none">
            <a:spAutoFit/>
          </a:bodyPr>
          <a:lstStyle/>
          <a:p>
            <a:pPr>
              <a:defRPr/>
            </a:pPr>
            <a:r>
              <a:rPr lang="zh-CN" altLang="zh-CN" b="1" dirty="0" smtClean="0">
                <a:solidFill>
                  <a:srgbClr val="534066"/>
                </a:solidFill>
                <a:latin typeface="Microsoft YaHei Bold" charset="0"/>
                <a:ea typeface="Microsoft YaHei Bold" charset="0"/>
                <a:cs typeface="微软雅黑" panose="020B0503020204020204" pitchFamily="34" charset="-122"/>
              </a:rPr>
              <a:t>特定</a:t>
            </a:r>
            <a:r>
              <a:rPr lang="zh-CN" altLang="zh-CN" b="1" dirty="0">
                <a:solidFill>
                  <a:srgbClr val="534066"/>
                </a:solidFill>
                <a:latin typeface="Microsoft YaHei Bold" charset="0"/>
                <a:ea typeface="Microsoft YaHei Bold" charset="0"/>
                <a:cs typeface="微软雅黑" panose="020B0503020204020204" pitchFamily="34" charset="-122"/>
              </a:rPr>
              <a:t>行业销售额占</a:t>
            </a:r>
            <a:r>
              <a:rPr lang="zh-CN" altLang="zh-CN" b="1" dirty="0" smtClean="0">
                <a:solidFill>
                  <a:srgbClr val="534066"/>
                </a:solidFill>
                <a:latin typeface="Microsoft YaHei Bold" charset="0"/>
                <a:ea typeface="Microsoft YaHei Bold" charset="0"/>
                <a:cs typeface="微软雅黑" panose="020B0503020204020204" pitchFamily="34" charset="-122"/>
              </a:rPr>
              <a:t>比</a:t>
            </a:r>
            <a:endParaRPr lang="zh-CN" altLang="en-US" b="1" dirty="0">
              <a:solidFill>
                <a:srgbClr val="534066"/>
              </a:solidFill>
              <a:latin typeface="Microsoft YaHei Bold" charset="0"/>
              <a:ea typeface="Microsoft YaHei Bold" charset="0"/>
              <a:cs typeface="微软雅黑" panose="020B0503020204020204" pitchFamily="34" charset="-122"/>
              <a:sym typeface="+mn-ea"/>
            </a:endParaRPr>
          </a:p>
        </p:txBody>
      </p:sp>
      <p:sp>
        <p:nvSpPr>
          <p:cNvPr id="67" name="Rectangle 79"/>
          <p:cNvSpPr/>
          <p:nvPr/>
        </p:nvSpPr>
        <p:spPr>
          <a:xfrm>
            <a:off x="1800860" y="3416300"/>
            <a:ext cx="4119245" cy="978729"/>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企业类型勾选“特定行业”时填报，根据特定行业销售额和同期全部销售额自动计算</a:t>
            </a: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从</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应用支撑服务平台《可能符合留抵退税条件的纳税人清册》中获取最新日期的记录，预填后可修改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8" name="iśľiḓè"/>
          <p:cNvSpPr txBox="1"/>
          <p:nvPr/>
        </p:nvSpPr>
        <p:spPr bwMode="auto">
          <a:xfrm>
            <a:off x="949856" y="327924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27</a:t>
            </a:r>
            <a:endParaRPr lang="en-US" altLang="zh-CN" sz="2000" b="1" dirty="0">
              <a:solidFill>
                <a:schemeClr val="bg1"/>
              </a:solidFill>
              <a:cs typeface="+mn-ea"/>
              <a:sym typeface="+mn-lt"/>
            </a:endParaRPr>
          </a:p>
        </p:txBody>
      </p:sp>
      <p:grpSp>
        <p:nvGrpSpPr>
          <p:cNvPr id="75" name="Group 71"/>
          <p:cNvGrpSpPr/>
          <p:nvPr/>
        </p:nvGrpSpPr>
        <p:grpSpPr>
          <a:xfrm>
            <a:off x="6608941" y="3052393"/>
            <a:ext cx="848346" cy="848346"/>
            <a:chOff x="3320211" y="4317773"/>
            <a:chExt cx="909693" cy="909693"/>
          </a:xfrm>
        </p:grpSpPr>
        <p:sp>
          <p:nvSpPr>
            <p:cNvPr id="76" name="Rounded Rectangle 72"/>
            <p:cNvSpPr/>
            <p:nvPr/>
          </p:nvSpPr>
          <p:spPr>
            <a:xfrm>
              <a:off x="3320211" y="4317773"/>
              <a:ext cx="909693" cy="909693"/>
            </a:xfrm>
            <a:prstGeom prst="teardrop">
              <a:avLst/>
            </a:prstGeom>
            <a:solidFill>
              <a:srgbClr val="46769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cs typeface="+mn-ea"/>
                <a:sym typeface="+mn-lt"/>
              </a:endParaRPr>
            </a:p>
          </p:txBody>
        </p:sp>
        <p:sp>
          <p:nvSpPr>
            <p:cNvPr id="77" name="Rounded Rectangle 73"/>
            <p:cNvSpPr/>
            <p:nvPr/>
          </p:nvSpPr>
          <p:spPr>
            <a:xfrm>
              <a:off x="3403521" y="4391025"/>
              <a:ext cx="763188" cy="763188"/>
            </a:xfrm>
            <a:prstGeom prst="teardrop">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a:cs typeface="+mn-ea"/>
                <a:sym typeface="+mn-lt"/>
              </a:endParaRPr>
            </a:p>
          </p:txBody>
        </p:sp>
      </p:grpSp>
      <p:sp>
        <p:nvSpPr>
          <p:cNvPr id="78" name="Rectangle 78"/>
          <p:cNvSpPr/>
          <p:nvPr/>
        </p:nvSpPr>
        <p:spPr>
          <a:xfrm>
            <a:off x="7608108" y="3080055"/>
            <a:ext cx="1569660" cy="369332"/>
          </a:xfrm>
          <a:prstGeom prst="rect">
            <a:avLst/>
          </a:prstGeom>
        </p:spPr>
        <p:txBody>
          <a:bodyPr wrap="none">
            <a:spAutoFit/>
          </a:bodyPr>
          <a:lstStyle/>
          <a:p>
            <a:pPr>
              <a:defRPr/>
            </a:pPr>
            <a:r>
              <a:rPr lang="zh-CN" altLang="zh-CN" b="1" dirty="0" smtClean="0">
                <a:solidFill>
                  <a:srgbClr val="50748D"/>
                </a:solidFill>
                <a:latin typeface="Microsoft YaHei Bold" charset="0"/>
                <a:ea typeface="Microsoft YaHei Bold" charset="0"/>
                <a:cs typeface="微软雅黑" panose="020B0503020204020204" pitchFamily="34" charset="-122"/>
              </a:rPr>
              <a:t>退税</a:t>
            </a:r>
            <a:r>
              <a:rPr lang="zh-CN" altLang="zh-CN" b="1" dirty="0">
                <a:solidFill>
                  <a:srgbClr val="50748D"/>
                </a:solidFill>
                <a:latin typeface="Microsoft YaHei Bold" charset="0"/>
                <a:ea typeface="Microsoft YaHei Bold" charset="0"/>
                <a:cs typeface="微软雅黑" panose="020B0503020204020204" pitchFamily="34" charset="-122"/>
              </a:rPr>
              <a:t>申请</a:t>
            </a:r>
            <a:r>
              <a:rPr lang="zh-CN" altLang="zh-CN" b="1" dirty="0" smtClean="0">
                <a:solidFill>
                  <a:srgbClr val="50748D"/>
                </a:solidFill>
                <a:latin typeface="Microsoft YaHei Bold" charset="0"/>
                <a:ea typeface="Microsoft YaHei Bold" charset="0"/>
                <a:cs typeface="微软雅黑" panose="020B0503020204020204" pitchFamily="34" charset="-122"/>
              </a:rPr>
              <a:t>理由</a:t>
            </a:r>
            <a:endParaRPr lang="zh-CN" altLang="en-US" b="1" dirty="0">
              <a:solidFill>
                <a:srgbClr val="50748D"/>
              </a:solidFill>
              <a:latin typeface="Microsoft YaHei Bold" charset="0"/>
              <a:ea typeface="Microsoft YaHei Bold" charset="0"/>
              <a:cs typeface="微软雅黑" panose="020B0503020204020204" pitchFamily="34" charset="-122"/>
              <a:sym typeface="+mn-ea"/>
            </a:endParaRPr>
          </a:p>
        </p:txBody>
      </p:sp>
      <p:sp>
        <p:nvSpPr>
          <p:cNvPr id="79" name="Rectangle 79"/>
          <p:cNvSpPr/>
          <p:nvPr/>
        </p:nvSpPr>
        <p:spPr>
          <a:xfrm>
            <a:off x="7607935" y="3415030"/>
            <a:ext cx="4119245" cy="3416320"/>
          </a:xfrm>
          <a:prstGeom prst="rect">
            <a:avLst/>
          </a:prstGeom>
        </p:spPr>
        <p:txBody>
          <a:bodyPr wrap="square">
            <a:spAutoFit/>
          </a:bodyPr>
          <a:lstStyle/>
          <a:p>
            <a:pPr>
              <a:lnSpc>
                <a:spcPct val="120000"/>
              </a:lnSpc>
            </a:pPr>
            <a:r>
              <a:rPr lang="zh-CN"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①</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当申请退税企业类型为小微企业和原</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个特定行业时，本栏填写</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符合《财政部 税务总局关于进一步加大增值税期末留抵退税政策实施力度的公告》（财政部 税务总局公告</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14</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号）规定，申请期末留抵退税。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（或</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增量留抵退税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、或</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存量留抵退税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，根据本期申请退还的增量留抵税额栏次的金额和本期申请退还的存量留抵税额栏次的金额选择输出，两者均不为零的输出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期末留抵退税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；其中一者为零的输出非零项所对应的类型）②当申请退税企业类型勾选为新增</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7</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个行业范围时，退税申请理由中的文件替换为</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符合《财政部 税务总局关于扩大全额退还增值税留抵税额政策行业范围的公告》（财政部 税务总局公告</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21</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号）</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。③当申请退税企业类型为一般企业时，本栏填写</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符合《财政部 税务总局海关总署关于深化增值税改革有关政策的公告》（</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年第</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39</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号）规定，申请增量留抵退税。</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自动带出可修改。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80" name="iśľiḓè"/>
          <p:cNvSpPr txBox="1"/>
          <p:nvPr/>
        </p:nvSpPr>
        <p:spPr bwMode="auto">
          <a:xfrm>
            <a:off x="6756931" y="3277970"/>
            <a:ext cx="571124" cy="39621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914400">
              <a:spcBef>
                <a:spcPct val="0"/>
              </a:spcBef>
              <a:defRPr/>
            </a:pPr>
            <a:r>
              <a:rPr lang="en-US" altLang="zh-CN" sz="2000" b="1" dirty="0" smtClean="0">
                <a:solidFill>
                  <a:schemeClr val="bg1"/>
                </a:solidFill>
                <a:cs typeface="+mn-ea"/>
                <a:sym typeface="+mn-lt"/>
              </a:rPr>
              <a:t>28</a:t>
            </a:r>
            <a:endParaRPr lang="en-US" altLang="zh-CN" sz="2000" b="1" dirty="0">
              <a:solidFill>
                <a:schemeClr val="bg1"/>
              </a:solidFill>
              <a:cs typeface="+mn-ea"/>
              <a:sym typeface="+mn-lt"/>
            </a:endParaRPr>
          </a:p>
        </p:txBody>
      </p:sp>
      <p:cxnSp>
        <p:nvCxnSpPr>
          <p:cNvPr id="87" name="直接连接符 86"/>
          <p:cNvCxnSpPr/>
          <p:nvPr>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8" name="Group 7"/>
          <p:cNvGrpSpPr/>
          <p:nvPr/>
        </p:nvGrpSpPr>
        <p:grpSpPr bwMode="auto">
          <a:xfrm>
            <a:off x="323528" y="292895"/>
            <a:ext cx="390372" cy="205979"/>
            <a:chOff x="0" y="0"/>
            <a:chExt cx="1041399" cy="549275"/>
          </a:xfrm>
        </p:grpSpPr>
        <p:sp>
          <p:nvSpPr>
            <p:cNvPr id="8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创新之数据预填</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dissolve">
                                      <p:cBhvr>
                                        <p:cTn id="10" dur="500"/>
                                        <p:tgtEl>
                                          <p:spTgt spid="2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par>
                                <p:cTn id="17" presetID="9"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dissolve">
                                      <p:cBhvr>
                                        <p:cTn id="19" dur="500"/>
                                        <p:tgtEl>
                                          <p:spTgt spid="18"/>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dissolve">
                                      <p:cBhvr>
                                        <p:cTn id="22" dur="500"/>
                                        <p:tgtEl>
                                          <p:spTgt spid="27"/>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dissolve">
                                      <p:cBhvr>
                                        <p:cTn id="25" dur="500"/>
                                        <p:tgtEl>
                                          <p:spTgt spid="28"/>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dissolve">
                                      <p:cBhvr>
                                        <p:cTn id="28" dur="500"/>
                                        <p:tgtEl>
                                          <p:spTgt spid="50"/>
                                        </p:tgtEl>
                                      </p:cBhvr>
                                    </p:animEffect>
                                  </p:childTnLst>
                                </p:cTn>
                              </p:par>
                              <p:par>
                                <p:cTn id="29" presetID="9" presetClass="entr" presetSubtype="0" fill="hold" nodeType="with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dissolve">
                                      <p:cBhvr>
                                        <p:cTn id="31" dur="500"/>
                                        <p:tgtEl>
                                          <p:spTgt spid="63"/>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dissolve">
                                      <p:cBhvr>
                                        <p:cTn id="34" dur="500"/>
                                        <p:tgtEl>
                                          <p:spTgt spid="66"/>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dissolve">
                                      <p:cBhvr>
                                        <p:cTn id="37" dur="500"/>
                                        <p:tgtEl>
                                          <p:spTgt spid="67"/>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dissolve">
                                      <p:cBhvr>
                                        <p:cTn id="40" dur="500"/>
                                        <p:tgtEl>
                                          <p:spTgt spid="68"/>
                                        </p:tgtEl>
                                      </p:cBhvr>
                                    </p:animEffect>
                                  </p:childTnLst>
                                </p:cTn>
                              </p:par>
                              <p:par>
                                <p:cTn id="41" presetID="9" presetClass="entr" presetSubtype="0" fill="hold" nodeType="with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dissolve">
                                      <p:cBhvr>
                                        <p:cTn id="43" dur="500"/>
                                        <p:tgtEl>
                                          <p:spTgt spid="75"/>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78"/>
                                        </p:tgtEl>
                                        <p:attrNameLst>
                                          <p:attrName>style.visibility</p:attrName>
                                        </p:attrNameLst>
                                      </p:cBhvr>
                                      <p:to>
                                        <p:strVal val="visible"/>
                                      </p:to>
                                    </p:set>
                                    <p:animEffect transition="in" filter="dissolve">
                                      <p:cBhvr>
                                        <p:cTn id="46" dur="500"/>
                                        <p:tgtEl>
                                          <p:spTgt spid="78"/>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79"/>
                                        </p:tgtEl>
                                        <p:attrNameLst>
                                          <p:attrName>style.visibility</p:attrName>
                                        </p:attrNameLst>
                                      </p:cBhvr>
                                      <p:to>
                                        <p:strVal val="visible"/>
                                      </p:to>
                                    </p:set>
                                    <p:animEffect transition="in" filter="dissolve">
                                      <p:cBhvr>
                                        <p:cTn id="49" dur="500"/>
                                        <p:tgtEl>
                                          <p:spTgt spid="79"/>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80"/>
                                        </p:tgtEl>
                                        <p:attrNameLst>
                                          <p:attrName>style.visibility</p:attrName>
                                        </p:attrNameLst>
                                      </p:cBhvr>
                                      <p:to>
                                        <p:strVal val="visible"/>
                                      </p:to>
                                    </p:set>
                                    <p:animEffect transition="in" filter="dissolve">
                                      <p:cBhvr>
                                        <p:cTn id="52" dur="500"/>
                                        <p:tgtEl>
                                          <p:spTgt spid="80"/>
                                        </p:tgtEl>
                                      </p:cBhvr>
                                    </p:animEffect>
                                  </p:childTnLst>
                                </p:cTn>
                              </p:par>
                            </p:childTnLst>
                          </p:cTn>
                        </p:par>
                        <p:par>
                          <p:cTn id="53" fill="hold">
                            <p:stCondLst>
                              <p:cond delay="500"/>
                            </p:stCondLst>
                            <p:childTnLst>
                              <p:par>
                                <p:cTn id="54" presetID="2" presetClass="entr" presetSubtype="8" fill="hold" nodeType="afterEffect">
                                  <p:stCondLst>
                                    <p:cond delay="0"/>
                                  </p:stCondLst>
                                  <p:childTnLst>
                                    <p:set>
                                      <p:cBhvr>
                                        <p:cTn id="55" dur="1" fill="hold">
                                          <p:stCondLst>
                                            <p:cond delay="0"/>
                                          </p:stCondLst>
                                        </p:cTn>
                                        <p:tgtEl>
                                          <p:spTgt spid="88"/>
                                        </p:tgtEl>
                                        <p:attrNameLst>
                                          <p:attrName>style.visibility</p:attrName>
                                        </p:attrNameLst>
                                      </p:cBhvr>
                                      <p:to>
                                        <p:strVal val="visible"/>
                                      </p:to>
                                    </p:set>
                                    <p:anim calcmode="lin" valueType="num">
                                      <p:cBhvr additive="base">
                                        <p:cTn id="56" dur="500" fill="hold"/>
                                        <p:tgtEl>
                                          <p:spTgt spid="88"/>
                                        </p:tgtEl>
                                        <p:attrNameLst>
                                          <p:attrName>ppt_x</p:attrName>
                                        </p:attrNameLst>
                                      </p:cBhvr>
                                      <p:tavLst>
                                        <p:tav tm="0">
                                          <p:val>
                                            <p:strVal val="0-#ppt_w/2"/>
                                          </p:val>
                                        </p:tav>
                                        <p:tav tm="100000">
                                          <p:val>
                                            <p:strVal val="#ppt_x"/>
                                          </p:val>
                                        </p:tav>
                                      </p:tavLst>
                                    </p:anim>
                                    <p:anim calcmode="lin" valueType="num">
                                      <p:cBhvr additive="base">
                                        <p:cTn id="57"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 grpId="0"/>
      <p:bldP spid="3" grpId="0"/>
      <p:bldP spid="27" grpId="0"/>
      <p:bldP spid="28" grpId="0"/>
      <p:bldP spid="50" grpId="0"/>
      <p:bldP spid="66" grpId="0"/>
      <p:bldP spid="67" grpId="0"/>
      <p:bldP spid="68" grpId="0"/>
      <p:bldP spid="78" grpId="0"/>
      <p:bldP spid="79" grpId="0"/>
      <p:bldP spid="8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578817" y="1199539"/>
            <a:ext cx="10945413" cy="4930572"/>
          </a:xfrm>
          <a:prstGeom prst="rect">
            <a:avLst/>
          </a:prstGeom>
        </p:spPr>
      </p:pic>
      <p:cxnSp>
        <p:nvCxnSpPr>
          <p:cNvPr id="6" name="直接连接符 5"/>
          <p:cNvCxnSpPr/>
          <p:nvPr>
            <p:custDataLst>
              <p:tags r:id="rId2"/>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7" name="Group 7"/>
          <p:cNvGrpSpPr/>
          <p:nvPr/>
        </p:nvGrpSpPr>
        <p:grpSpPr bwMode="auto">
          <a:xfrm>
            <a:off x="323528" y="292895"/>
            <a:ext cx="390372" cy="205979"/>
            <a:chOff x="0" y="0"/>
            <a:chExt cx="1041399" cy="549275"/>
          </a:xfrm>
        </p:grpSpPr>
        <p:sp>
          <p:nvSpPr>
            <p:cNvPr id="8" name="Freeform 16"/>
            <p:cNvSpPr/>
            <p:nvPr>
              <p:custDataLst>
                <p:tags r:id="rId3"/>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7"/>
            <p:cNvSpPr/>
            <p:nvPr>
              <p:custDataLst>
                <p:tags r:id="rId4"/>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8"/>
            <p:cNvSpPr/>
            <p:nvPr>
              <p:custDataLst>
                <p:tags r:id="rId5"/>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1" name="文本框 2"/>
          <p:cNvSpPr txBox="1"/>
          <p:nvPr>
            <p:custDataLst>
              <p:tags r:id="rId6"/>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创新之整合入口</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9" name="组合 18"/>
          <p:cNvGrpSpPr/>
          <p:nvPr/>
        </p:nvGrpSpPr>
        <p:grpSpPr>
          <a:xfrm>
            <a:off x="554990" y="1319530"/>
            <a:ext cx="11176635" cy="4166870"/>
            <a:chOff x="1234" y="1606"/>
            <a:chExt cx="17601" cy="6562"/>
          </a:xfrm>
        </p:grpSpPr>
        <p:sp>
          <p:nvSpPr>
            <p:cNvPr id="6" name="文本框 5"/>
            <p:cNvSpPr txBox="1"/>
            <p:nvPr userDrawn="1">
              <p:custDataLst>
                <p:tags r:id="rId6"/>
              </p:custDataLst>
            </p:nvPr>
          </p:nvSpPr>
          <p:spPr>
            <a:xfrm>
              <a:off x="2540" y="2531"/>
              <a:ext cx="16295" cy="4611"/>
            </a:xfrm>
            <a:prstGeom prst="rect">
              <a:avLst/>
            </a:prstGeom>
          </p:spPr>
          <p:txBody>
            <a:bodyPr wrap="square" rtlCol="0" anchor="t">
              <a:noAutofit/>
            </a:bodyPr>
            <a:lstStyle/>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当期增值税及附加税费申报校验：校验纳税人是否未办理当前所属期增值税及附加税费申报，如果未申报则提示：“请先办理当前所属期增值税及附加税费申报后再提交退税申请”。</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出口退税企业当期免抵退税申报校验：纳税人当前所属期应办未办出口退税免抵退税申报的，提示：“请先办理当前所属期免抵退税申报后再提交退税申请”。</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3.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不存在有效的退税账户信息，提示：“您不存在有效的退税账户信息，请先维护退税账户。”点击“确定”跳转到“存款账户账号报告”界面，由纳税人录入退税账户信息。</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监控纳税人是否是增值税一般纳税人（包括辅导期）。强制性监控，提示</a:t>
              </a:r>
              <a:r>
                <a:rPr lang="x-none"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纳税人不是增值税一般纳税人”。</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x-none" altLang="zh-CN" sz="1600"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纳税人是否归类类别为“</a:t>
              </a:r>
              <a:r>
                <a:rPr lang="x-none" altLang="zh-CN" sz="1600" dirty="0">
                  <a:latin typeface="微软雅黑" panose="020B0503020204020204" pitchFamily="34" charset="-122"/>
                  <a:ea typeface="微软雅黑" panose="020B0503020204020204" pitchFamily="34" charset="-122"/>
                  <a:cs typeface="微软雅黑" panose="020B0503020204020204" pitchFamily="34" charset="-122"/>
                </a:rPr>
                <a:t>000000000046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实行结算缴纳增值税的发、供电企业”时。如果是，不再监控是否完成本期增值税纳税申报。</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当期期末留抵税额大于</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校验：若当期期末留抵不大于</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，提示，您没有可退的留抵税额，不能办理退税。</a:t>
              </a:r>
              <a:endParaRPr lang="zh-CN" altLang="en-US" sz="16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6" name="文本框 15"/>
            <p:cNvSpPr txBox="1"/>
            <p:nvPr/>
          </p:nvSpPr>
          <p:spPr>
            <a:xfrm>
              <a:off x="1234" y="1606"/>
              <a:ext cx="1105" cy="919"/>
            </a:xfrm>
            <a:prstGeom prst="rect">
              <a:avLst/>
            </a:prstGeom>
            <a:noFill/>
          </p:spPr>
          <p:txBody>
            <a:bodyPr wrap="square" rtlCol="0">
              <a:spAutoFit/>
            </a:bodyPr>
            <a:lstStyle/>
            <a:p>
              <a:r>
                <a:rPr lang="en-US" altLang="zh-CN" sz="3200" b="1">
                  <a:solidFill>
                    <a:schemeClr val="tx1">
                      <a:lumMod val="50000"/>
                      <a:lumOff val="50000"/>
                    </a:schemeClr>
                  </a:solidFill>
                  <a:latin typeface="+mj-ea"/>
                  <a:ea typeface="+mj-ea"/>
                </a:rPr>
                <a:t>01</a:t>
              </a:r>
              <a:endParaRPr lang="en-US" altLang="zh-CN" sz="3200" b="1">
                <a:solidFill>
                  <a:schemeClr val="tx1">
                    <a:lumMod val="50000"/>
                    <a:lumOff val="50000"/>
                  </a:schemeClr>
                </a:solidFill>
                <a:latin typeface="+mj-ea"/>
                <a:ea typeface="+mj-ea"/>
              </a:endParaRPr>
            </a:p>
          </p:txBody>
        </p:sp>
        <p:sp>
          <p:nvSpPr>
            <p:cNvPr id="17" name="矩形 16"/>
            <p:cNvSpPr/>
            <p:nvPr/>
          </p:nvSpPr>
          <p:spPr>
            <a:xfrm>
              <a:off x="2296" y="1705"/>
              <a:ext cx="72" cy="6463"/>
            </a:xfrm>
            <a:prstGeom prst="rect">
              <a:avLst/>
            </a:prstGeom>
            <a:solidFill>
              <a:srgbClr val="005DA2"/>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18" name="圆角矩形 82"/>
            <p:cNvSpPr/>
            <p:nvPr>
              <p:custDataLst>
                <p:tags r:id="rId7"/>
              </p:custDataLst>
            </p:nvPr>
          </p:nvSpPr>
          <p:spPr>
            <a:xfrm>
              <a:off x="2640" y="1705"/>
              <a:ext cx="3191" cy="682"/>
            </a:xfrm>
            <a:prstGeom prst="roundRect">
              <a:avLst>
                <a:gd name="adj" fmla="val 50000"/>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事前校验规则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32" name="组合 31"/>
          <p:cNvGrpSpPr/>
          <p:nvPr/>
        </p:nvGrpSpPr>
        <p:grpSpPr>
          <a:xfrm>
            <a:off x="534771" y="723777"/>
            <a:ext cx="11196955" cy="2396490"/>
            <a:chOff x="1234" y="1606"/>
            <a:chExt cx="17633" cy="3774"/>
          </a:xfrm>
        </p:grpSpPr>
        <p:sp>
          <p:nvSpPr>
            <p:cNvPr id="33" name="文本框 32"/>
            <p:cNvSpPr txBox="1"/>
            <p:nvPr userDrawn="1">
              <p:custDataLst>
                <p:tags r:id="rId6"/>
              </p:custDataLst>
            </p:nvPr>
          </p:nvSpPr>
          <p:spPr>
            <a:xfrm>
              <a:off x="2540" y="2611"/>
              <a:ext cx="16327" cy="2229"/>
            </a:xfrm>
            <a:prstGeom prst="rect">
              <a:avLst/>
            </a:prstGeom>
          </p:spPr>
          <p:txBody>
            <a:bodyPr wrap="square" rtlCol="0" anchor="t">
              <a:noAutofit/>
            </a:bodyPr>
            <a:lstStyle/>
            <a:p>
              <a:pPr indent="0" algn="just" fontAlgn="auto">
                <a:lnSpc>
                  <a:spcPct val="150000"/>
                </a:lnSpc>
              </a:pP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纳税人</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登录系统进入电子税务局后，如果距离上次登录系统纳税人提交的留抵退税申请发生进度变化的</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定时任务获取到结果后</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通过办税进度及结果信息查询模块更新</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办理</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进度信息</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具体进度状态包括申请、受理、审批、办结。</a:t>
              </a:r>
              <a:endParaRPr lang="zh-CN" altLang="en-US" sz="16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4" name="文本框 33"/>
            <p:cNvSpPr txBox="1"/>
            <p:nvPr/>
          </p:nvSpPr>
          <p:spPr>
            <a:xfrm>
              <a:off x="1234" y="1606"/>
              <a:ext cx="1105" cy="919"/>
            </a:xfrm>
            <a:prstGeom prst="rect">
              <a:avLst/>
            </a:prstGeom>
            <a:noFill/>
          </p:spPr>
          <p:txBody>
            <a:bodyPr wrap="square" rtlCol="0">
              <a:spAutoFit/>
            </a:bodyPr>
            <a:lstStyle/>
            <a:p>
              <a:r>
                <a:rPr lang="en-US" altLang="zh-CN" sz="3200" b="1">
                  <a:solidFill>
                    <a:schemeClr val="tx1">
                      <a:lumMod val="50000"/>
                      <a:lumOff val="50000"/>
                    </a:schemeClr>
                  </a:solidFill>
                  <a:latin typeface="+mj-ea"/>
                  <a:ea typeface="+mj-ea"/>
                </a:rPr>
                <a:t>02</a:t>
              </a:r>
              <a:endParaRPr lang="en-US" altLang="zh-CN" sz="3200" b="1">
                <a:solidFill>
                  <a:schemeClr val="tx1">
                    <a:lumMod val="50000"/>
                    <a:lumOff val="50000"/>
                  </a:schemeClr>
                </a:solidFill>
                <a:latin typeface="+mj-ea"/>
                <a:ea typeface="+mj-ea"/>
              </a:endParaRPr>
            </a:p>
          </p:txBody>
        </p:sp>
        <p:sp>
          <p:nvSpPr>
            <p:cNvPr id="35" name="矩形 34"/>
            <p:cNvSpPr/>
            <p:nvPr/>
          </p:nvSpPr>
          <p:spPr>
            <a:xfrm>
              <a:off x="2296" y="1705"/>
              <a:ext cx="72" cy="3675"/>
            </a:xfrm>
            <a:prstGeom prst="rect">
              <a:avLst/>
            </a:prstGeom>
            <a:solidFill>
              <a:srgbClr val="00B050"/>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36" name="圆角矩形 82"/>
            <p:cNvSpPr/>
            <p:nvPr>
              <p:custDataLst>
                <p:tags r:id="rId7"/>
              </p:custDataLst>
            </p:nvPr>
          </p:nvSpPr>
          <p:spPr>
            <a:xfrm>
              <a:off x="2640" y="1705"/>
              <a:ext cx="3191" cy="682"/>
            </a:xfrm>
            <a:prstGeom prst="roundRect">
              <a:avLst>
                <a:gd name="adj" fmla="val 5000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退税办理进度查询规则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grpSp>
        <p:nvGrpSpPr>
          <p:cNvPr id="37" name="组合 36"/>
          <p:cNvGrpSpPr/>
          <p:nvPr/>
        </p:nvGrpSpPr>
        <p:grpSpPr>
          <a:xfrm>
            <a:off x="553428" y="3276600"/>
            <a:ext cx="11177905" cy="3307080"/>
            <a:chOff x="1234" y="1606"/>
            <a:chExt cx="17603" cy="5208"/>
          </a:xfrm>
        </p:grpSpPr>
        <p:sp>
          <p:nvSpPr>
            <p:cNvPr id="38" name="文本框 37"/>
            <p:cNvSpPr txBox="1"/>
            <p:nvPr userDrawn="1">
              <p:custDataLst>
                <p:tags r:id="rId8"/>
              </p:custDataLst>
            </p:nvPr>
          </p:nvSpPr>
          <p:spPr>
            <a:xfrm>
              <a:off x="2540" y="2451"/>
              <a:ext cx="16297" cy="4363"/>
            </a:xfrm>
            <a:prstGeom prst="rect">
              <a:avLst/>
            </a:prstGeom>
          </p:spPr>
          <p:txBody>
            <a:bodyPr wrap="square" rtlCol="0" anchor="t">
              <a:noAutofit/>
            </a:bodyPr>
            <a:lstStyle/>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修改</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后的企业划型与系统“登记户归类管理清册”中的“企业划型”比较是否一致</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，如</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不一致则提示：“该纳税人确认的“企业划型”与“登记户归类管理清册”的“划型结果”不一致，请做进一步核实处理。”。点击“是”，则按调整后的企业划型进行申请</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点击“否”，则资产总额、营业收入清空，需重新</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录入后</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再次进行判断。</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允许</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纳税人单独修改“企业划型”，按纳税人提交退税申请表中国标行业小类、资产总额、营业收入数据，</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依据《中小微和金融业企业划型标准表》</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的规则判断的划型结果与纳税人自行修改后的企业划型结果不匹配时增加提示：“您提交的企业划型与根据填报信息判断的企业划型不一致，请确认提交是否准确。”提示后，允许纳税人修改企业划型。无论是否修改企业划型，均不阻断提交。</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9" name="文本框 38"/>
            <p:cNvSpPr txBox="1"/>
            <p:nvPr/>
          </p:nvSpPr>
          <p:spPr>
            <a:xfrm>
              <a:off x="1234" y="1606"/>
              <a:ext cx="1105" cy="919"/>
            </a:xfrm>
            <a:prstGeom prst="rect">
              <a:avLst/>
            </a:prstGeom>
            <a:noFill/>
          </p:spPr>
          <p:txBody>
            <a:bodyPr wrap="square" rtlCol="0">
              <a:spAutoFit/>
            </a:bodyPr>
            <a:lstStyle/>
            <a:p>
              <a:r>
                <a:rPr lang="en-US" altLang="zh-CN" sz="3200" b="1">
                  <a:solidFill>
                    <a:schemeClr val="tx1">
                      <a:lumMod val="50000"/>
                      <a:lumOff val="50000"/>
                    </a:schemeClr>
                  </a:solidFill>
                  <a:latin typeface="+mj-ea"/>
                  <a:ea typeface="+mj-ea"/>
                </a:rPr>
                <a:t>03</a:t>
              </a:r>
              <a:endParaRPr lang="en-US" altLang="zh-CN" sz="3200" b="1">
                <a:solidFill>
                  <a:schemeClr val="tx1">
                    <a:lumMod val="50000"/>
                    <a:lumOff val="50000"/>
                  </a:schemeClr>
                </a:solidFill>
                <a:latin typeface="+mj-ea"/>
                <a:ea typeface="+mj-ea"/>
              </a:endParaRPr>
            </a:p>
          </p:txBody>
        </p:sp>
        <p:sp>
          <p:nvSpPr>
            <p:cNvPr id="40" name="矩形 39"/>
            <p:cNvSpPr/>
            <p:nvPr/>
          </p:nvSpPr>
          <p:spPr>
            <a:xfrm>
              <a:off x="2296" y="1705"/>
              <a:ext cx="72" cy="4785"/>
            </a:xfrm>
            <a:prstGeom prst="rect">
              <a:avLst/>
            </a:prstGeom>
            <a:solidFill>
              <a:srgbClr val="F79600"/>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41" name="圆角矩形 82"/>
            <p:cNvSpPr/>
            <p:nvPr>
              <p:custDataLst>
                <p:tags r:id="rId9"/>
              </p:custDataLst>
            </p:nvPr>
          </p:nvSpPr>
          <p:spPr>
            <a:xfrm>
              <a:off x="2640" y="1705"/>
              <a:ext cx="3191" cy="682"/>
            </a:xfrm>
            <a:prstGeom prst="roundRect">
              <a:avLst>
                <a:gd name="adj" fmla="val 50000"/>
              </a:avLst>
            </a:prstGeom>
            <a:solidFill>
              <a:srgbClr val="F796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企业划型调整规则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42" name="组合 41"/>
          <p:cNvGrpSpPr/>
          <p:nvPr/>
        </p:nvGrpSpPr>
        <p:grpSpPr>
          <a:xfrm>
            <a:off x="517821" y="868045"/>
            <a:ext cx="11213465" cy="2629535"/>
            <a:chOff x="1234" y="1606"/>
            <a:chExt cx="17659" cy="4141"/>
          </a:xfrm>
        </p:grpSpPr>
        <p:sp>
          <p:nvSpPr>
            <p:cNvPr id="43" name="文本框 42"/>
            <p:cNvSpPr txBox="1"/>
            <p:nvPr userDrawn="1">
              <p:custDataLst>
                <p:tags r:id="rId6"/>
              </p:custDataLst>
            </p:nvPr>
          </p:nvSpPr>
          <p:spPr>
            <a:xfrm>
              <a:off x="2540" y="2451"/>
              <a:ext cx="16353" cy="3296"/>
            </a:xfrm>
            <a:prstGeom prst="rect">
              <a:avLst/>
            </a:prstGeom>
          </p:spPr>
          <p:txBody>
            <a:bodyPr wrap="square" rtlCol="0" anchor="t">
              <a:noAutofit/>
            </a:bodyPr>
            <a:lstStyle/>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企业划型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为小型企业或微型企业的纳税人，允许勾选</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退税企业类型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为特定行业或一般企业。</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允许</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企业划型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为大型、中型、小型、微型企业选择</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退税企业类型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为特定行业，也允许</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退税企业类型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为特定行业纳税人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企业划型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调整为大型、中型、小型、微型任意一类。</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允许</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企业划型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为大型、中型、小型、微型企业选择</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退税企业类型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为一般企业，也允许</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退税企业类型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为一般企业纳税人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企业划型</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调整为大型、中型、小型、微型任意一类。</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4" name="文本框 43"/>
            <p:cNvSpPr txBox="1"/>
            <p:nvPr/>
          </p:nvSpPr>
          <p:spPr>
            <a:xfrm>
              <a:off x="1234" y="1606"/>
              <a:ext cx="1105" cy="919"/>
            </a:xfrm>
            <a:prstGeom prst="rect">
              <a:avLst/>
            </a:prstGeom>
            <a:noFill/>
          </p:spPr>
          <p:txBody>
            <a:bodyPr wrap="square" rtlCol="0">
              <a:spAutoFit/>
            </a:bodyPr>
            <a:lstStyle/>
            <a:p>
              <a:r>
                <a:rPr lang="en-US" altLang="zh-CN" sz="3200" b="1">
                  <a:solidFill>
                    <a:schemeClr val="tx1">
                      <a:lumMod val="50000"/>
                      <a:lumOff val="50000"/>
                    </a:schemeClr>
                  </a:solidFill>
                  <a:latin typeface="+mj-ea"/>
                  <a:ea typeface="+mj-ea"/>
                </a:rPr>
                <a:t>04</a:t>
              </a:r>
              <a:endParaRPr lang="en-US" altLang="zh-CN" sz="3200" b="1">
                <a:solidFill>
                  <a:schemeClr val="tx1">
                    <a:lumMod val="50000"/>
                    <a:lumOff val="50000"/>
                  </a:schemeClr>
                </a:solidFill>
                <a:latin typeface="+mj-ea"/>
                <a:ea typeface="+mj-ea"/>
              </a:endParaRPr>
            </a:p>
          </p:txBody>
        </p:sp>
        <p:sp>
          <p:nvSpPr>
            <p:cNvPr id="45" name="矩形 44"/>
            <p:cNvSpPr/>
            <p:nvPr/>
          </p:nvSpPr>
          <p:spPr>
            <a:xfrm>
              <a:off x="2296" y="1705"/>
              <a:ext cx="72" cy="3574"/>
            </a:xfrm>
            <a:prstGeom prst="rect">
              <a:avLst/>
            </a:prstGeom>
            <a:solidFill>
              <a:srgbClr val="429B7E"/>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46" name="圆角矩形 82"/>
            <p:cNvSpPr/>
            <p:nvPr>
              <p:custDataLst>
                <p:tags r:id="rId7"/>
              </p:custDataLst>
            </p:nvPr>
          </p:nvSpPr>
          <p:spPr>
            <a:xfrm>
              <a:off x="2640" y="1705"/>
              <a:ext cx="3191" cy="682"/>
            </a:xfrm>
            <a:prstGeom prst="roundRect">
              <a:avLst>
                <a:gd name="adj" fmla="val 50000"/>
              </a:avLst>
            </a:prstGeom>
            <a:solidFill>
              <a:srgbClr val="429B7E"/>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企业划型与退税企业类型监控</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grpSp>
        <p:nvGrpSpPr>
          <p:cNvPr id="23" name="组合 22"/>
          <p:cNvGrpSpPr/>
          <p:nvPr/>
        </p:nvGrpSpPr>
        <p:grpSpPr>
          <a:xfrm>
            <a:off x="517821" y="3538220"/>
            <a:ext cx="11213465" cy="3045460"/>
            <a:chOff x="1234" y="1606"/>
            <a:chExt cx="17659" cy="4796"/>
          </a:xfrm>
        </p:grpSpPr>
        <p:sp>
          <p:nvSpPr>
            <p:cNvPr id="24" name="文本框 23"/>
            <p:cNvSpPr txBox="1"/>
            <p:nvPr userDrawn="1">
              <p:custDataLst>
                <p:tags r:id="rId8"/>
              </p:custDataLst>
            </p:nvPr>
          </p:nvSpPr>
          <p:spPr>
            <a:xfrm>
              <a:off x="2540" y="2451"/>
              <a:ext cx="16353" cy="3519"/>
            </a:xfrm>
            <a:prstGeom prst="rect">
              <a:avLst/>
            </a:prstGeom>
          </p:spPr>
          <p:txBody>
            <a:bodyPr wrap="square" rtlCol="0" anchor="t">
              <a:noAutofit/>
            </a:bodyPr>
            <a:lstStyle/>
            <a:p>
              <a:pPr>
                <a:lnSpc>
                  <a:spcPct val="150000"/>
                </a:lnSpc>
              </a:pP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包含</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小微企业（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微型企业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小型企业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）、特定行业（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制造业、科学研究和技术服务业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电力、热力、燃气及水生产和供应业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软件和信息技术服务业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生态保护和环境治理业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交通运输、仓储和邮政业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批发和零售业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农、林、牧、渔业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住宿和餐饮业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居民服务、修理和其他服务业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教育</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卫生和社会工作</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文化、体育和娱乐业</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）、一般</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企业</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只能</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单选。</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当选择特定行业时，系统校验纳税人税务登记的行业（含主附行业）中是否包含勾选的特定</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行业。</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如不包含则提示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纳税人行业信息不属于特定行业（产业）范围，请核实</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。仅做提示，最终提交时仍然以纳税人提交的退税企业类型为准。</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25" name="文本框 24"/>
            <p:cNvSpPr txBox="1"/>
            <p:nvPr/>
          </p:nvSpPr>
          <p:spPr>
            <a:xfrm>
              <a:off x="1234" y="1606"/>
              <a:ext cx="1105" cy="919"/>
            </a:xfrm>
            <a:prstGeom prst="rect">
              <a:avLst/>
            </a:prstGeom>
            <a:noFill/>
          </p:spPr>
          <p:txBody>
            <a:bodyPr wrap="square" rtlCol="0">
              <a:spAutoFit/>
            </a:bodyPr>
            <a:lstStyle/>
            <a:p>
              <a:r>
                <a:rPr lang="en-US" altLang="zh-CN" sz="3200" b="1">
                  <a:solidFill>
                    <a:schemeClr val="tx1">
                      <a:lumMod val="50000"/>
                      <a:lumOff val="50000"/>
                    </a:schemeClr>
                  </a:solidFill>
                  <a:latin typeface="+mj-ea"/>
                  <a:ea typeface="+mj-ea"/>
                </a:rPr>
                <a:t>05</a:t>
              </a:r>
              <a:endParaRPr lang="en-US" altLang="zh-CN" sz="3200" b="1">
                <a:solidFill>
                  <a:schemeClr val="tx1">
                    <a:lumMod val="50000"/>
                    <a:lumOff val="50000"/>
                  </a:schemeClr>
                </a:solidFill>
                <a:latin typeface="+mj-ea"/>
                <a:ea typeface="+mj-ea"/>
              </a:endParaRPr>
            </a:p>
          </p:txBody>
        </p:sp>
        <p:sp>
          <p:nvSpPr>
            <p:cNvPr id="26" name="矩形 25"/>
            <p:cNvSpPr/>
            <p:nvPr/>
          </p:nvSpPr>
          <p:spPr>
            <a:xfrm>
              <a:off x="2296" y="1705"/>
              <a:ext cx="72" cy="4697"/>
            </a:xfrm>
            <a:prstGeom prst="rect">
              <a:avLst/>
            </a:prstGeom>
            <a:solidFill>
              <a:srgbClr val="3992DB"/>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27" name="圆角矩形 82"/>
            <p:cNvSpPr/>
            <p:nvPr>
              <p:custDataLst>
                <p:tags r:id="rId9"/>
              </p:custDataLst>
            </p:nvPr>
          </p:nvSpPr>
          <p:spPr>
            <a:xfrm>
              <a:off x="2640" y="1705"/>
              <a:ext cx="3191" cy="682"/>
            </a:xfrm>
            <a:prstGeom prst="roundRect">
              <a:avLst>
                <a:gd name="adj" fmla="val 50000"/>
              </a:avLst>
            </a:prstGeom>
            <a:solidFill>
              <a:srgbClr val="3992DB"/>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退税企业类型选项</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9" name="组合 18"/>
          <p:cNvGrpSpPr/>
          <p:nvPr/>
        </p:nvGrpSpPr>
        <p:grpSpPr>
          <a:xfrm>
            <a:off x="554990" y="862965"/>
            <a:ext cx="11176635" cy="4623435"/>
            <a:chOff x="1234" y="1606"/>
            <a:chExt cx="17601" cy="7281"/>
          </a:xfrm>
        </p:grpSpPr>
        <p:sp>
          <p:nvSpPr>
            <p:cNvPr id="6" name="文本框 5"/>
            <p:cNvSpPr txBox="1"/>
            <p:nvPr userDrawn="1">
              <p:custDataLst>
                <p:tags r:id="rId6"/>
              </p:custDataLst>
            </p:nvPr>
          </p:nvSpPr>
          <p:spPr>
            <a:xfrm>
              <a:off x="2540" y="2531"/>
              <a:ext cx="16295" cy="6356"/>
            </a:xfrm>
            <a:prstGeom prst="rect">
              <a:avLst/>
            </a:prstGeom>
          </p:spPr>
          <p:txBody>
            <a:bodyPr wrap="square" rtlCol="0" anchor="t">
              <a:noAutofit/>
            </a:bodyPr>
            <a:lstStyle/>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当纳税人名称、申请人名称、收款人名称不一致时，进行提示：“您填写的申请人名称“</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XXX</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”与纳税人名称（或收款人名称）“</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XXX</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”不一致，请如实填写原因说明。”比如申请人名称为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、收款人名称为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B</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、纳税人名称为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，则提示“您填写的申请人名称“</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XXX</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”与收款人名称“</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XXX</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”不一致，请如实填写原因说明。”此时原因说明需必录填写在退税申请界面的“退税申请理由”文本输入框内。</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 </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退税申请界面“退税名称不一致原因说明”下拉框。下拉选项调整为：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纳税人名称有生僻字、特殊字符；</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名称（姓名）登记变更；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03</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自然人无民事行为能力、死亡或宣告死亡；</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扣缴义务人代申请；</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05</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本单位（人）无银行账户；</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企业银行账户已注销或冻结；</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07</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退到政府、法院等指定银行账户；</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08</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退至原实际缴款人；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99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其他。各省级税务机关可自行增加选项内容，但不允许修改或删除上述选项。</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3. </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在</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选择上述选项后，允许在系统中补充录入详细原因说明。当选择“其他”时，提示：“如属其他原因，请在退税申请理由中如实填写”。如果录入详细原因不足</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字符的，系统提示“请详细说明异名退税原因，不少于</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字”。</a:t>
              </a:r>
              <a:endParaRPr lang="zh-CN" altLang="en-US" sz="16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6" name="文本框 15"/>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06</a:t>
              </a:r>
              <a:endParaRPr lang="en-US" altLang="zh-CN" sz="3200" b="1" dirty="0">
                <a:solidFill>
                  <a:schemeClr val="tx1">
                    <a:lumMod val="50000"/>
                    <a:lumOff val="50000"/>
                  </a:schemeClr>
                </a:solidFill>
                <a:latin typeface="+mj-ea"/>
                <a:ea typeface="+mj-ea"/>
              </a:endParaRPr>
            </a:p>
          </p:txBody>
        </p:sp>
        <p:sp>
          <p:nvSpPr>
            <p:cNvPr id="17" name="矩形 16"/>
            <p:cNvSpPr/>
            <p:nvPr/>
          </p:nvSpPr>
          <p:spPr>
            <a:xfrm>
              <a:off x="2296" y="1705"/>
              <a:ext cx="72" cy="7182"/>
            </a:xfrm>
            <a:prstGeom prst="rect">
              <a:avLst/>
            </a:prstGeom>
            <a:solidFill>
              <a:srgbClr val="005DA2"/>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18" name="圆角矩形 82"/>
            <p:cNvSpPr/>
            <p:nvPr>
              <p:custDataLst>
                <p:tags r:id="rId7"/>
              </p:custDataLst>
            </p:nvPr>
          </p:nvSpPr>
          <p:spPr>
            <a:xfrm>
              <a:off x="2640" y="1705"/>
              <a:ext cx="3191" cy="682"/>
            </a:xfrm>
            <a:prstGeom prst="roundRect">
              <a:avLst>
                <a:gd name="adj" fmla="val 50000"/>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异名退库监控规则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32" name="组合 31"/>
          <p:cNvGrpSpPr/>
          <p:nvPr/>
        </p:nvGrpSpPr>
        <p:grpSpPr>
          <a:xfrm>
            <a:off x="578817" y="847090"/>
            <a:ext cx="11152505" cy="5805170"/>
            <a:chOff x="1234" y="1606"/>
            <a:chExt cx="17563" cy="9142"/>
          </a:xfrm>
        </p:grpSpPr>
        <p:sp>
          <p:nvSpPr>
            <p:cNvPr id="33" name="文本框 32"/>
            <p:cNvSpPr txBox="1"/>
            <p:nvPr userDrawn="1">
              <p:custDataLst>
                <p:tags r:id="rId6"/>
              </p:custDataLst>
            </p:nvPr>
          </p:nvSpPr>
          <p:spPr>
            <a:xfrm>
              <a:off x="2540" y="2611"/>
              <a:ext cx="16257" cy="8137"/>
            </a:xfrm>
            <a:prstGeom prst="rect">
              <a:avLst/>
            </a:prstGeom>
          </p:spPr>
          <p:txBody>
            <a:bodyPr wrap="square" rtlCol="0" anchor="t">
              <a:noAutofit/>
            </a:bodyPr>
            <a:lstStyle/>
            <a:p>
              <a:pPr>
                <a:lnSpc>
                  <a:spcPct val="150000"/>
                </a:lnSpc>
              </a:pP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①</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企业划型为微型时自</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日起，小型自</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日起，中型自</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日起，大型自</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日起；</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②属于小微企业或特定行业（产业）；</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③存量留抵税额大于</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同时满足以上①②③条件的，方可勾选“□存量留抵税额”；当纳税人勾选了“□存量留抵税额”但不符合上述条件的，弹出提示“不存在可退的存量留抵税额，请核实”，并阻断提交。“□增量留抵税额”放开允许所有企业勾选。</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当申请退税时间＜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日，且“企业划型”为小型企业、中型企业、大型企业时，提示：“根据政策文件及划型类别，当前时间该企业不可退存量留抵税额！”。</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当申请退税时间＜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日，且“企业划型”为大型企业时，提示：“根据政策文件及划型类别，当前时间该企业不可退存量留抵税额！</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将大型企业存量留抵退税启用时间提前至</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同时将退税企业类型为“批发和零售业”、“农、林、牧、渔业”、“住宿和餐饮业”、“居民服务、修理和其他服务业”、“教育”、“卫生和社会工作”、“文化、体育和娱乐业”的存量留抵退税和增量留抵退税启用时间控制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7</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日</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16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4" name="文本框 33"/>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07</a:t>
              </a:r>
              <a:endParaRPr lang="en-US" altLang="zh-CN" sz="3200" b="1" dirty="0">
                <a:solidFill>
                  <a:schemeClr val="tx1">
                    <a:lumMod val="50000"/>
                    <a:lumOff val="50000"/>
                  </a:schemeClr>
                </a:solidFill>
                <a:latin typeface="+mj-ea"/>
                <a:ea typeface="+mj-ea"/>
              </a:endParaRPr>
            </a:p>
          </p:txBody>
        </p:sp>
        <p:sp>
          <p:nvSpPr>
            <p:cNvPr id="35" name="矩形 34"/>
            <p:cNvSpPr/>
            <p:nvPr/>
          </p:nvSpPr>
          <p:spPr>
            <a:xfrm>
              <a:off x="2296" y="1705"/>
              <a:ext cx="72" cy="8917"/>
            </a:xfrm>
            <a:prstGeom prst="rect">
              <a:avLst/>
            </a:prstGeom>
            <a:solidFill>
              <a:srgbClr val="00B050"/>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36" name="圆角矩形 82"/>
            <p:cNvSpPr/>
            <p:nvPr>
              <p:custDataLst>
                <p:tags r:id="rId7"/>
              </p:custDataLst>
            </p:nvPr>
          </p:nvSpPr>
          <p:spPr>
            <a:xfrm>
              <a:off x="2640" y="1705"/>
              <a:ext cx="3191" cy="682"/>
            </a:xfrm>
            <a:prstGeom prst="roundRect">
              <a:avLst>
                <a:gd name="adj" fmla="val 5000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申请退还项目勾选规则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37" name="组合 36"/>
          <p:cNvGrpSpPr/>
          <p:nvPr/>
        </p:nvGrpSpPr>
        <p:grpSpPr>
          <a:xfrm>
            <a:off x="578817" y="918964"/>
            <a:ext cx="11152505" cy="2487295"/>
            <a:chOff x="1234" y="1606"/>
            <a:chExt cx="17563" cy="3917"/>
          </a:xfrm>
        </p:grpSpPr>
        <p:sp>
          <p:nvSpPr>
            <p:cNvPr id="38" name="文本框 37"/>
            <p:cNvSpPr txBox="1"/>
            <p:nvPr userDrawn="1">
              <p:custDataLst>
                <p:tags r:id="rId6"/>
              </p:custDataLst>
            </p:nvPr>
          </p:nvSpPr>
          <p:spPr>
            <a:xfrm>
              <a:off x="2540" y="2451"/>
              <a:ext cx="16257" cy="3072"/>
            </a:xfrm>
            <a:prstGeom prst="rect">
              <a:avLst/>
            </a:prstGeom>
          </p:spPr>
          <p:txBody>
            <a:bodyPr wrap="square" rtlCol="0" anchor="t">
              <a:noAutofit/>
            </a:bodyPr>
            <a:lstStyle/>
            <a:p>
              <a:pPr indent="0" algn="just" fontAlgn="auto">
                <a:lnSpc>
                  <a:spcPct val="150000"/>
                </a:lnSpc>
              </a:pP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针对</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涉税专业服务机构（税务师事务所和从事涉税专业服务的会计师事务所、律师事务所、代理记账机构、税务代理公司、财税类咨询公司等），首先需要在涉税专业服务机构的功能建立委托关系，然后在电子税务局使用“代理业务”登陆的方式进入，代理机构登陆后为被代理人指派代理人，在办理完成纳税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留抵退税申请业务后，系统获取授权代办的清单，提示是否要进行下一户纳税人业务办理？点击“是”，下拉带出代办纳税人清单供选择，选择后直接进入增值税留抵退税申请基础信息填写页面，并自动预填相关数据。点击“否”，关闭提示框。</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9" name="文本框 38"/>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08</a:t>
              </a:r>
              <a:endParaRPr lang="en-US" altLang="zh-CN" sz="3200" b="1" dirty="0">
                <a:solidFill>
                  <a:schemeClr val="tx1">
                    <a:lumMod val="50000"/>
                    <a:lumOff val="50000"/>
                  </a:schemeClr>
                </a:solidFill>
                <a:latin typeface="+mj-ea"/>
                <a:ea typeface="+mj-ea"/>
              </a:endParaRPr>
            </a:p>
          </p:txBody>
        </p:sp>
        <p:sp>
          <p:nvSpPr>
            <p:cNvPr id="40" name="矩形 39"/>
            <p:cNvSpPr/>
            <p:nvPr/>
          </p:nvSpPr>
          <p:spPr>
            <a:xfrm>
              <a:off x="2296" y="1705"/>
              <a:ext cx="72" cy="3566"/>
            </a:xfrm>
            <a:prstGeom prst="rect">
              <a:avLst/>
            </a:prstGeom>
            <a:solidFill>
              <a:srgbClr val="F79600"/>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41" name="圆角矩形 82"/>
            <p:cNvSpPr/>
            <p:nvPr>
              <p:custDataLst>
                <p:tags r:id="rId7"/>
              </p:custDataLst>
            </p:nvPr>
          </p:nvSpPr>
          <p:spPr>
            <a:xfrm>
              <a:off x="2640" y="1705"/>
              <a:ext cx="3191" cy="682"/>
            </a:xfrm>
            <a:prstGeom prst="roundRect">
              <a:avLst>
                <a:gd name="adj" fmla="val 50000"/>
              </a:avLst>
            </a:prstGeom>
            <a:solidFill>
              <a:srgbClr val="F796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代理人校验规则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grpSp>
        <p:nvGrpSpPr>
          <p:cNvPr id="42" name="组合 41"/>
          <p:cNvGrpSpPr/>
          <p:nvPr/>
        </p:nvGrpSpPr>
        <p:grpSpPr>
          <a:xfrm>
            <a:off x="585363" y="3446899"/>
            <a:ext cx="11146155" cy="1570990"/>
            <a:chOff x="1234" y="1606"/>
            <a:chExt cx="17553" cy="2474"/>
          </a:xfrm>
        </p:grpSpPr>
        <p:sp>
          <p:nvSpPr>
            <p:cNvPr id="43" name="文本框 42"/>
            <p:cNvSpPr txBox="1"/>
            <p:nvPr userDrawn="1">
              <p:custDataLst>
                <p:tags r:id="rId8"/>
              </p:custDataLst>
            </p:nvPr>
          </p:nvSpPr>
          <p:spPr>
            <a:xfrm>
              <a:off x="2540" y="2451"/>
              <a:ext cx="16247" cy="1151"/>
            </a:xfrm>
            <a:prstGeom prst="rect">
              <a:avLst/>
            </a:prstGeom>
          </p:spPr>
          <p:txBody>
            <a:bodyPr wrap="square" rtlCol="0" anchor="t">
              <a:noAutofit/>
            </a:bodyPr>
            <a:lstStyle/>
            <a:p>
              <a:pPr indent="0" algn="just" fontAlgn="auto">
                <a:lnSpc>
                  <a:spcPct val="150000"/>
                </a:lnSpc>
              </a:pP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sym typeface="+mn-ea"/>
                </a:rPr>
                <a:t>启用</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纳税人出口货物劳务、发生跨境应税行为，适用免抵退税办法的，可以在同一申报期内，既申报免抵退税又申请办理留抵退税。这种情形下，税务机关应先办理免抵退税，办理免抵退税后，纳税人仍符合留抵退税条件的，再办理留抵退税。适用免退税办法的，相关进项税额不得用于退还留抵税额</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4" name="文本框 43"/>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09</a:t>
              </a:r>
              <a:endParaRPr lang="en-US" altLang="zh-CN" sz="3200" b="1" dirty="0">
                <a:solidFill>
                  <a:schemeClr val="tx1">
                    <a:lumMod val="50000"/>
                    <a:lumOff val="50000"/>
                  </a:schemeClr>
                </a:solidFill>
                <a:latin typeface="+mj-ea"/>
                <a:ea typeface="+mj-ea"/>
              </a:endParaRPr>
            </a:p>
          </p:txBody>
        </p:sp>
        <p:sp>
          <p:nvSpPr>
            <p:cNvPr id="45" name="矩形 44"/>
            <p:cNvSpPr/>
            <p:nvPr/>
          </p:nvSpPr>
          <p:spPr>
            <a:xfrm>
              <a:off x="2296" y="1705"/>
              <a:ext cx="72" cy="2375"/>
            </a:xfrm>
            <a:prstGeom prst="rect">
              <a:avLst/>
            </a:prstGeom>
            <a:solidFill>
              <a:srgbClr val="429B7E"/>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46" name="圆角矩形 82"/>
            <p:cNvSpPr/>
            <p:nvPr>
              <p:custDataLst>
                <p:tags r:id="rId9"/>
              </p:custDataLst>
            </p:nvPr>
          </p:nvSpPr>
          <p:spPr>
            <a:xfrm>
              <a:off x="2640" y="1705"/>
              <a:ext cx="3191" cy="682"/>
            </a:xfrm>
            <a:prstGeom prst="roundRect">
              <a:avLst>
                <a:gd name="adj" fmla="val 50000"/>
              </a:avLst>
            </a:prstGeom>
            <a:solidFill>
              <a:srgbClr val="429B7E"/>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留抵退税与免抵退税申请规则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grpSp>
        <p:nvGrpSpPr>
          <p:cNvPr id="47" name="组合 46"/>
          <p:cNvGrpSpPr/>
          <p:nvPr/>
        </p:nvGrpSpPr>
        <p:grpSpPr>
          <a:xfrm>
            <a:off x="578817" y="5190609"/>
            <a:ext cx="11152505" cy="1562100"/>
            <a:chOff x="1234" y="1606"/>
            <a:chExt cx="17563" cy="2460"/>
          </a:xfrm>
        </p:grpSpPr>
        <p:sp>
          <p:nvSpPr>
            <p:cNvPr id="48" name="文本框 47"/>
            <p:cNvSpPr txBox="1"/>
            <p:nvPr userDrawn="1">
              <p:custDataLst>
                <p:tags r:id="rId10"/>
              </p:custDataLst>
            </p:nvPr>
          </p:nvSpPr>
          <p:spPr>
            <a:xfrm>
              <a:off x="2540" y="2451"/>
              <a:ext cx="16257" cy="1615"/>
            </a:xfrm>
            <a:prstGeom prst="rect">
              <a:avLst/>
            </a:prstGeom>
          </p:spPr>
          <p:txBody>
            <a:bodyPr wrap="square" rtlCol="0" anchor="t">
              <a:noAutofit/>
            </a:bodyPr>
            <a:lstStyle/>
            <a:p>
              <a:pPr indent="0" algn="just" fontAlgn="auto">
                <a:lnSpc>
                  <a:spcPct val="150000"/>
                </a:lnSpc>
              </a:pP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sym typeface="+mn-ea"/>
                </a:rPr>
                <a:t>纳税人提交留抵退税申请后，提交局端统一受理，税务人员根据纳税人退税申请提交情况作出受理、不予受理、补正操作，受理的转核心征管启动审批流程。</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9" name="文本框 48"/>
            <p:cNvSpPr txBox="1"/>
            <p:nvPr/>
          </p:nvSpPr>
          <p:spPr>
            <a:xfrm>
              <a:off x="1234" y="1606"/>
              <a:ext cx="1105" cy="921"/>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1</a:t>
              </a:r>
              <a:r>
                <a:rPr lang="en-US" altLang="zh-CN" sz="3200" b="1" dirty="0">
                  <a:solidFill>
                    <a:schemeClr val="tx1">
                      <a:lumMod val="50000"/>
                      <a:lumOff val="50000"/>
                    </a:schemeClr>
                  </a:solidFill>
                  <a:latin typeface="+mj-ea"/>
                  <a:ea typeface="+mj-ea"/>
                </a:rPr>
                <a:t>0</a:t>
              </a:r>
              <a:endParaRPr lang="en-US" altLang="zh-CN" sz="3200" b="1" dirty="0">
                <a:solidFill>
                  <a:schemeClr val="tx1">
                    <a:lumMod val="50000"/>
                    <a:lumOff val="50000"/>
                  </a:schemeClr>
                </a:solidFill>
                <a:latin typeface="+mj-ea"/>
                <a:ea typeface="+mj-ea"/>
              </a:endParaRPr>
            </a:p>
          </p:txBody>
        </p:sp>
        <p:sp>
          <p:nvSpPr>
            <p:cNvPr id="50" name="矩形 49"/>
            <p:cNvSpPr/>
            <p:nvPr/>
          </p:nvSpPr>
          <p:spPr>
            <a:xfrm>
              <a:off x="2296" y="1705"/>
              <a:ext cx="72" cy="1915"/>
            </a:xfrm>
            <a:prstGeom prst="rect">
              <a:avLst/>
            </a:prstGeom>
            <a:solidFill>
              <a:srgbClr val="3992DB"/>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51" name="圆角矩形 82"/>
            <p:cNvSpPr/>
            <p:nvPr>
              <p:custDataLst>
                <p:tags r:id="rId11"/>
              </p:custDataLst>
            </p:nvPr>
          </p:nvSpPr>
          <p:spPr>
            <a:xfrm>
              <a:off x="2640" y="1705"/>
              <a:ext cx="3191" cy="682"/>
            </a:xfrm>
            <a:prstGeom prst="roundRect">
              <a:avLst>
                <a:gd name="adj" fmla="val 50000"/>
              </a:avLst>
            </a:prstGeom>
            <a:solidFill>
              <a:srgbClr val="3992DB"/>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局端统一受理规则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9" name="组合 18"/>
          <p:cNvGrpSpPr/>
          <p:nvPr/>
        </p:nvGrpSpPr>
        <p:grpSpPr>
          <a:xfrm>
            <a:off x="554922" y="999490"/>
            <a:ext cx="11176635" cy="5332730"/>
            <a:chOff x="1234" y="1606"/>
            <a:chExt cx="17601" cy="8398"/>
          </a:xfrm>
        </p:grpSpPr>
        <p:sp>
          <p:nvSpPr>
            <p:cNvPr id="6" name="文本框 5"/>
            <p:cNvSpPr txBox="1"/>
            <p:nvPr userDrawn="1">
              <p:custDataLst>
                <p:tags r:id="rId6"/>
              </p:custDataLst>
            </p:nvPr>
          </p:nvSpPr>
          <p:spPr>
            <a:xfrm>
              <a:off x="2540" y="2531"/>
              <a:ext cx="16295" cy="7473"/>
            </a:xfrm>
            <a:prstGeom prst="rect">
              <a:avLst/>
            </a:prstGeom>
          </p:spPr>
          <p:txBody>
            <a:bodyPr wrap="square" rtlCol="0" anchor="t">
              <a:noAutofit/>
            </a:bodyPr>
            <a:lstStyle/>
            <a:p>
              <a:pPr>
                <a:lnSpc>
                  <a:spcPct val="150000"/>
                </a:lnSpc>
              </a:pP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纳税人</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在进入电子税务局提交留抵退税申请模块后</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，电子</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税务局获取税智撑先征后返（退）基础表中纳税人信息，并根据不同比对结果，分别提出不同提醒： </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）申请的纳税人识别号与先征后返（退）基础表中纳税人识别号不一致时，无提醒信息，系统通过。 </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）申请的纳税人识别号与先征后返（退）基础表中纳税人识别号一致，且税款所属期在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日之后先征后返（退）税款大于</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，且税款所属期在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日之后的累计先征后返（退）税款等于累计缴回税款所属期在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日之后先征后返（退）税款，无提醒信息，系统通过。 </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）申请的纳税人识别号与先征后返（退）基础表中纳税人识别号一致时，且税款所属期在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日之后先征后返（退）税款大于</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，且税款所属期在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日之后的累计先征后返（退）税款大于累计缴回税款所属期在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日之后先征后返（退）税款，系统自动阻断留抵退税申请</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并</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进行</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提示</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）申请的纳税人识别号与先征后返（退）基础表中纳税人识别号一致时，且该纳税人先征后返（退）批复时间历史数据均不为空时，且所属期在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日之后先征后返（退）税款为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系统</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对纳税人进行</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提示。纳税人点击确认后，可以继续留抵退税申请。</a:t>
              </a:r>
              <a:endParaRPr lang="zh-CN" altLang="en-US" sz="16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6" name="文本框 15"/>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11</a:t>
              </a:r>
              <a:endParaRPr lang="en-US" altLang="zh-CN" sz="3200" b="1" dirty="0">
                <a:solidFill>
                  <a:schemeClr val="tx1">
                    <a:lumMod val="50000"/>
                    <a:lumOff val="50000"/>
                  </a:schemeClr>
                </a:solidFill>
                <a:latin typeface="+mj-ea"/>
                <a:ea typeface="+mj-ea"/>
              </a:endParaRPr>
            </a:p>
          </p:txBody>
        </p:sp>
        <p:sp>
          <p:nvSpPr>
            <p:cNvPr id="17" name="矩形 16"/>
            <p:cNvSpPr/>
            <p:nvPr/>
          </p:nvSpPr>
          <p:spPr>
            <a:xfrm>
              <a:off x="2296" y="1705"/>
              <a:ext cx="72" cy="7705"/>
            </a:xfrm>
            <a:prstGeom prst="rect">
              <a:avLst/>
            </a:prstGeom>
            <a:solidFill>
              <a:srgbClr val="005DA2"/>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18" name="圆角矩形 82"/>
            <p:cNvSpPr/>
            <p:nvPr>
              <p:custDataLst>
                <p:tags r:id="rId7"/>
              </p:custDataLst>
            </p:nvPr>
          </p:nvSpPr>
          <p:spPr>
            <a:xfrm>
              <a:off x="2640" y="1705"/>
              <a:ext cx="3191" cy="682"/>
            </a:xfrm>
            <a:prstGeom prst="roundRect">
              <a:avLst>
                <a:gd name="adj" fmla="val 50000"/>
              </a:avLst>
            </a:prstGeom>
            <a:solidFill>
              <a:srgbClr val="46769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先征后返（退）校验规则</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32" name="组合 31"/>
          <p:cNvGrpSpPr/>
          <p:nvPr/>
        </p:nvGrpSpPr>
        <p:grpSpPr>
          <a:xfrm>
            <a:off x="517821" y="824230"/>
            <a:ext cx="11213465" cy="5519420"/>
            <a:chOff x="1234" y="1606"/>
            <a:chExt cx="17659" cy="8692"/>
          </a:xfrm>
        </p:grpSpPr>
        <p:sp>
          <p:nvSpPr>
            <p:cNvPr id="33" name="文本框 32"/>
            <p:cNvSpPr txBox="1"/>
            <p:nvPr userDrawn="1">
              <p:custDataLst>
                <p:tags r:id="rId6"/>
              </p:custDataLst>
            </p:nvPr>
          </p:nvSpPr>
          <p:spPr>
            <a:xfrm>
              <a:off x="2540" y="2611"/>
              <a:ext cx="16353" cy="7687"/>
            </a:xfrm>
            <a:prstGeom prst="rect">
              <a:avLst/>
            </a:prstGeom>
          </p:spPr>
          <p:txBody>
            <a:bodyPr wrap="square" rtlCol="0" anchor="t">
              <a:noAutofit/>
            </a:bodyPr>
            <a:lstStyle/>
            <a:p>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留</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抵退税申请文书成功受理保存时以及电子税务局自动化受理成功时，按以下逻辑处理</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a</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如果退税申请对应的申报属期未填写过《增值税期末留抵退税原因采集确认单》，则系统自动生成《增值税期末留抵退税原因采集确认单》，其中“退税意愿”为“立即申请退税”；“联系人”、“联系方式”为空；“填报人”为《增值税期末留抵税额退税申请表》的“办理人员”；“填报时间”为保存退税申请的时间。</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b.</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如果退税申请对应的申报属期填写过《增值税期末留抵退税原因采集确认单》，并且“退税意愿”不为“立即申请退税”的，则将原记录的有效标志设置为无效，新增一条有效的记录，其中“退税意愿”为“立即申请退税”；“联系人”、“联系方式”与原纪录的保持一致；“填报人”为《增值税期末留抵税额退税申请表》的“办理人员”；“填报时间”为保存退税申请的时间。</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纳税人</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在当期提交了留抵退税申请后通过电子税务局发起撤回的，需要在撤回的同时重新填写暂不申请退税的原因，否则不允许保存撤回信息。</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纳税人</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在当期提交了有效的退税文书，但税务人员在新电局局端点击留抵退税受理【作废】按钮作废留抵退税文书时</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a</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如果在退税申请前纳税人填写了《增值税期末留抵退税原因采集确认单》，并且“退税意愿”不为“立即申请退税”，则系统回恢复原记录。</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b</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如果在退税申请前纳税人没有填写《增值税期末留抵退税原因采集确认单》，或者纳税人原来填写的《增值税期末留抵退税原因采集确认单》“退税意愿”为“立即申请退税”，在文书作废成功后提示税务人员：请辅导纳税人通过“增值税期末留抵退税意愿补充填报”功能重新提交增值税期末留抵退税原因</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4" name="文本框 33"/>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12</a:t>
              </a:r>
              <a:endParaRPr lang="en-US" altLang="zh-CN" sz="3200" b="1" dirty="0">
                <a:solidFill>
                  <a:schemeClr val="tx1">
                    <a:lumMod val="50000"/>
                    <a:lumOff val="50000"/>
                  </a:schemeClr>
                </a:solidFill>
                <a:latin typeface="+mj-ea"/>
                <a:ea typeface="+mj-ea"/>
              </a:endParaRPr>
            </a:p>
          </p:txBody>
        </p:sp>
        <p:sp>
          <p:nvSpPr>
            <p:cNvPr id="35" name="矩形 34"/>
            <p:cNvSpPr/>
            <p:nvPr/>
          </p:nvSpPr>
          <p:spPr>
            <a:xfrm>
              <a:off x="2296" y="1705"/>
              <a:ext cx="72" cy="8197"/>
            </a:xfrm>
            <a:prstGeom prst="rect">
              <a:avLst/>
            </a:prstGeom>
            <a:solidFill>
              <a:srgbClr val="00B050"/>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36" name="圆角矩形 82"/>
            <p:cNvSpPr/>
            <p:nvPr>
              <p:custDataLst>
                <p:tags r:id="rId7"/>
              </p:custDataLst>
            </p:nvPr>
          </p:nvSpPr>
          <p:spPr>
            <a:xfrm>
              <a:off x="2640" y="1705"/>
              <a:ext cx="3191" cy="682"/>
            </a:xfrm>
            <a:prstGeom prst="roundRect">
              <a:avLst>
                <a:gd name="adj" fmla="val 5000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留抵退税意愿采集</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userDrawn="1">
            <p:custDataLst>
              <p:tags r:id="rId1"/>
            </p:custDataLst>
          </p:nvPr>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custDataLst>
                <p:tags r:id="rId2"/>
              </p:custDataLst>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custDataLst>
                <p:tags r:id="rId3"/>
              </p:custDataLst>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custDataLst>
                <p:tags r:id="rId4"/>
              </p:custDataLst>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文本框 2"/>
          <p:cNvSpPr txBox="1"/>
          <p:nvPr>
            <p:custDataLst>
              <p:tags r:id="rId5"/>
            </p:custDataLst>
          </p:nvPr>
        </p:nvSpPr>
        <p:spPr>
          <a:xfrm>
            <a:off x="801889" y="162412"/>
            <a:ext cx="10613038" cy="368935"/>
          </a:xfrm>
          <a:prstGeom prst="rect">
            <a:avLst/>
          </a:prstGeom>
          <a:noFill/>
        </p:spPr>
        <p:txBody>
          <a:bodyPr wrap="square" lIns="0" tIns="0" rIns="0" bIns="0" rtlCol="0">
            <a:spAutoFit/>
          </a:bodyPr>
          <a:lstStyle/>
          <a:p>
            <a:pPr defTabSz="685800">
              <a:spcBef>
                <a:spcPct val="0"/>
              </a:spcBef>
              <a:spcAft>
                <a:spcPct val="0"/>
              </a:spcAft>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增值税期末留抵退税-主要业务规则</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37" name="组合 36"/>
          <p:cNvGrpSpPr/>
          <p:nvPr/>
        </p:nvGrpSpPr>
        <p:grpSpPr>
          <a:xfrm>
            <a:off x="517821" y="918964"/>
            <a:ext cx="11213465" cy="5539105"/>
            <a:chOff x="1234" y="1606"/>
            <a:chExt cx="17659" cy="8723"/>
          </a:xfrm>
        </p:grpSpPr>
        <p:sp>
          <p:nvSpPr>
            <p:cNvPr id="38" name="文本框 37"/>
            <p:cNvSpPr txBox="1"/>
            <p:nvPr userDrawn="1">
              <p:custDataLst>
                <p:tags r:id="rId6"/>
              </p:custDataLst>
            </p:nvPr>
          </p:nvSpPr>
          <p:spPr>
            <a:xfrm>
              <a:off x="2540" y="2451"/>
              <a:ext cx="16353" cy="7878"/>
            </a:xfrm>
            <a:prstGeom prst="rect">
              <a:avLst/>
            </a:prstGeom>
          </p:spPr>
          <p:txBody>
            <a:bodyPr wrap="square" rtlCol="0" anchor="t">
              <a:noAutofit/>
            </a:bodyPr>
            <a:lstStyle/>
            <a:p>
              <a:pPr>
                <a:lnSpc>
                  <a:spcPct val="150000"/>
                </a:lnSpc>
              </a:pP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设置</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标准化阻断日志记录</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包括如下阻断监控条件：</a:t>
              </a:r>
              <a:endPar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“申请</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特定行业退税但不符合特定行业条件</a:t>
              </a: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“企业</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划型选择错误</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“退税</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企业类型错误</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“期末</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留抵税额不符合规定</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“申请退税所属期选择错误</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“银行账户信息异常</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rPr>
                <a:t>7</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进项构成比例为</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无可申请</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税额</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rPr>
                <a:t>8</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一般企业不符合连续</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个月（或两级季度）</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50</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万</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条件</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9</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信用等级不符合</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规定</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10</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近</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36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个月内存在两次以上偷税</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处罚</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11</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近</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36</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个月内存在骗税、虚开</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案件</a:t>
              </a:r>
              <a:r>
                <a:rPr lang="zh-CN" altLang="en-US" sz="1600" dirty="0" smtClean="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12</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存在</a:t>
              </a:r>
              <a:r>
                <a:rPr lang="en-US" altLang="zh-CN" sz="1600" dirty="0">
                  <a:latin typeface="微软雅黑" panose="020B0503020204020204" pitchFamily="34" charset="-122"/>
                  <a:ea typeface="微软雅黑" panose="020B0503020204020204" pitchFamily="34" charset="-122"/>
                  <a:cs typeface="微软雅黑" panose="020B0503020204020204" pitchFamily="34" charset="-122"/>
                </a:rPr>
                <a:t>201904</a:t>
              </a:r>
              <a:r>
                <a:rPr lang="zh-CN" altLang="zh-CN" sz="1600" dirty="0">
                  <a:latin typeface="微软雅黑" panose="020B0503020204020204" pitchFamily="34" charset="-122"/>
                  <a:ea typeface="微软雅黑" panose="020B0503020204020204" pitchFamily="34" charset="-122"/>
                  <a:cs typeface="微软雅黑" panose="020B0503020204020204" pitchFamily="34" charset="-122"/>
                </a:rPr>
                <a:t>属期后的即征即退、先征后返（退）</a:t>
              </a:r>
              <a:r>
                <a:rPr lang="zh-CN" altLang="zh-CN" sz="1600" dirty="0" smtClean="0">
                  <a:latin typeface="微软雅黑" panose="020B0503020204020204" pitchFamily="34" charset="-122"/>
                  <a:ea typeface="微软雅黑" panose="020B0503020204020204" pitchFamily="34" charset="-122"/>
                  <a:cs typeface="微软雅黑" panose="020B0503020204020204" pitchFamily="34" charset="-122"/>
                </a:rPr>
                <a:t>记录</a:t>
              </a:r>
              <a:r>
                <a:rPr lang="zh-CN" altLang="en-US" sz="1600" dirty="0">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9" name="文本框 38"/>
            <p:cNvSpPr txBox="1"/>
            <p:nvPr/>
          </p:nvSpPr>
          <p:spPr>
            <a:xfrm>
              <a:off x="1234" y="1606"/>
              <a:ext cx="1105" cy="919"/>
            </a:xfrm>
            <a:prstGeom prst="rect">
              <a:avLst/>
            </a:prstGeom>
            <a:noFill/>
          </p:spPr>
          <p:txBody>
            <a:bodyPr wrap="square" rtlCol="0">
              <a:spAutoFit/>
            </a:bodyPr>
            <a:lstStyle/>
            <a:p>
              <a:r>
                <a:rPr lang="en-US" altLang="zh-CN" sz="3200" b="1" dirty="0" smtClean="0">
                  <a:solidFill>
                    <a:schemeClr val="tx1">
                      <a:lumMod val="50000"/>
                      <a:lumOff val="50000"/>
                    </a:schemeClr>
                  </a:solidFill>
                  <a:latin typeface="+mj-ea"/>
                  <a:ea typeface="+mj-ea"/>
                </a:rPr>
                <a:t>13</a:t>
              </a:r>
              <a:endParaRPr lang="en-US" altLang="zh-CN" sz="3200" b="1" dirty="0">
                <a:solidFill>
                  <a:schemeClr val="tx1">
                    <a:lumMod val="50000"/>
                    <a:lumOff val="50000"/>
                  </a:schemeClr>
                </a:solidFill>
                <a:latin typeface="+mj-ea"/>
                <a:ea typeface="+mj-ea"/>
              </a:endParaRPr>
            </a:p>
          </p:txBody>
        </p:sp>
        <p:sp>
          <p:nvSpPr>
            <p:cNvPr id="40" name="矩形 39"/>
            <p:cNvSpPr/>
            <p:nvPr/>
          </p:nvSpPr>
          <p:spPr>
            <a:xfrm>
              <a:off x="2296" y="1705"/>
              <a:ext cx="72" cy="8174"/>
            </a:xfrm>
            <a:prstGeom prst="rect">
              <a:avLst/>
            </a:prstGeom>
            <a:solidFill>
              <a:srgbClr val="F79600"/>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rgbClr val="467691"/>
                </a:solidFill>
              </a:endParaRPr>
            </a:p>
          </p:txBody>
        </p:sp>
        <p:sp>
          <p:nvSpPr>
            <p:cNvPr id="41" name="圆角矩形 82"/>
            <p:cNvSpPr/>
            <p:nvPr>
              <p:custDataLst>
                <p:tags r:id="rId7"/>
              </p:custDataLst>
            </p:nvPr>
          </p:nvSpPr>
          <p:spPr>
            <a:xfrm>
              <a:off x="2640" y="1705"/>
              <a:ext cx="3191" cy="682"/>
            </a:xfrm>
            <a:prstGeom prst="roundRect">
              <a:avLst>
                <a:gd name="adj" fmla="val 50000"/>
              </a:avLst>
            </a:prstGeom>
            <a:solidFill>
              <a:srgbClr val="F796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lvl="0" algn="ctr">
                <a:defRPr/>
              </a:pPr>
              <a:r>
                <a:rPr lang="zh-CN" altLang="en-US" sz="1600" b="1" dirty="0" smtClean="0">
                  <a:latin typeface="微软雅黑" panose="020B0503020204020204" pitchFamily="34" charset="-122"/>
                  <a:ea typeface="微软雅黑" panose="020B0503020204020204" pitchFamily="34" charset="-122"/>
                  <a:cs typeface="微软雅黑" panose="020B0503020204020204" pitchFamily="34" charset="-122"/>
                  <a:sym typeface="+mn-ea"/>
                </a:rPr>
                <a:t>保存阻断日志</a:t>
              </a:r>
              <a:endParaRPr lang="zh-CN" altLang="en-US"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75544" y="835343"/>
            <a:ext cx="10836896" cy="5485447"/>
          </a:xfrm>
          <a:prstGeom prst="rect">
            <a:avLst/>
          </a:prstGeom>
        </p:spPr>
      </p:pic>
      <p:sp>
        <p:nvSpPr>
          <p:cNvPr id="3" name="文本框 2"/>
          <p:cNvSpPr txBox="1"/>
          <p:nvPr/>
        </p:nvSpPr>
        <p:spPr>
          <a:xfrm>
            <a:off x="1087024" y="319728"/>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业务操作说明</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6" name="圆角矩形标注 5"/>
          <p:cNvSpPr/>
          <p:nvPr/>
        </p:nvSpPr>
        <p:spPr>
          <a:xfrm>
            <a:off x="8492490" y="2536495"/>
            <a:ext cx="3600450" cy="1271840"/>
          </a:xfrm>
          <a:prstGeom prst="wedgeRoundRectCallout">
            <a:avLst>
              <a:gd name="adj1" fmla="val -64840"/>
              <a:gd name="adj2" fmla="val 54309"/>
              <a:gd name="adj3" fmla="val 16667"/>
            </a:avLst>
          </a:prstGeom>
          <a:solidFill>
            <a:schemeClr val="accent4">
              <a:lumMod val="40000"/>
              <a:lumOff val="6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zh-CN" altLang="en-US" b="1" dirty="0" smtClean="0">
                <a:solidFill>
                  <a:schemeClr val="tx1"/>
                </a:solidFill>
              </a:rPr>
              <a:t>调用税智撑接口预填申请信息。预填率</a:t>
            </a:r>
            <a:r>
              <a:rPr lang="en-US" altLang="zh-CN" b="1" dirty="0" smtClean="0">
                <a:solidFill>
                  <a:schemeClr val="tx1"/>
                </a:solidFill>
              </a:rPr>
              <a:t>100%</a:t>
            </a:r>
            <a:endParaRPr lang="en-US" altLang="zh-CN"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stretch>
            <a:fillRect/>
          </a:stretch>
        </p:blipFill>
        <p:spPr>
          <a:xfrm>
            <a:off x="670560" y="1138056"/>
            <a:ext cx="10866491" cy="3228204"/>
          </a:xfrm>
          <a:prstGeom prst="rect">
            <a:avLst/>
          </a:prstGeom>
        </p:spPr>
      </p:pic>
      <p:sp>
        <p:nvSpPr>
          <p:cNvPr id="3" name="文本框 2"/>
          <p:cNvSpPr txBox="1"/>
          <p:nvPr/>
        </p:nvSpPr>
        <p:spPr>
          <a:xfrm>
            <a:off x="1087024" y="319728"/>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业务操作说明</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352425" y="996149"/>
            <a:ext cx="11043285" cy="5624371"/>
          </a:xfrm>
          <a:prstGeom prst="rect">
            <a:avLst/>
          </a:prstGeom>
        </p:spPr>
      </p:pic>
      <p:sp>
        <p:nvSpPr>
          <p:cNvPr id="3" name="文本框 2"/>
          <p:cNvSpPr txBox="1"/>
          <p:nvPr/>
        </p:nvSpPr>
        <p:spPr>
          <a:xfrm>
            <a:off x="1087024" y="319728"/>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业务操作说明</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p:txBody>
          <a:bodyPr/>
          <a:lstStyle/>
          <a:p>
            <a:pPr algn="r" eaLnBrk="1" hangingPunct="1"/>
            <a:fld id="{9A0DB2DC-4C9A-4742-B13C-FB6460FD3503}" type="slidenum">
              <a:rPr lang="zh-CN" altLang="en-US" smtClean="0"/>
            </a:fld>
            <a:endParaRPr lang="zh-CN" altLang="en-US" dirty="0"/>
          </a:p>
        </p:txBody>
      </p:sp>
      <p:pic>
        <p:nvPicPr>
          <p:cNvPr id="3" name="图片 2"/>
          <p:cNvPicPr>
            <a:picLocks noChangeAspect="1"/>
          </p:cNvPicPr>
          <p:nvPr/>
        </p:nvPicPr>
        <p:blipFill>
          <a:blip r:embed="rId1"/>
          <a:stretch>
            <a:fillRect/>
          </a:stretch>
        </p:blipFill>
        <p:spPr>
          <a:xfrm>
            <a:off x="525780" y="842725"/>
            <a:ext cx="11089957" cy="5696718"/>
          </a:xfrm>
          <a:prstGeom prst="rect">
            <a:avLst/>
          </a:prstGeom>
        </p:spPr>
      </p:pic>
      <p:sp>
        <p:nvSpPr>
          <p:cNvPr id="4" name="文本框 3"/>
          <p:cNvSpPr txBox="1"/>
          <p:nvPr/>
        </p:nvSpPr>
        <p:spPr>
          <a:xfrm>
            <a:off x="1087024" y="319728"/>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业务操作说明</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p:txBody>
          <a:bodyPr/>
          <a:lstStyle/>
          <a:p>
            <a:pPr algn="r" eaLnBrk="1" hangingPunct="1"/>
            <a:fld id="{9A0DB2DC-4C9A-4742-B13C-FB6460FD3503}" type="slidenum">
              <a:rPr lang="zh-CN" altLang="en-US" smtClean="0"/>
            </a:fld>
            <a:endParaRPr lang="zh-CN" altLang="en-US" dirty="0"/>
          </a:p>
        </p:txBody>
      </p:sp>
      <p:pic>
        <p:nvPicPr>
          <p:cNvPr id="3" name="图片 2"/>
          <p:cNvPicPr>
            <a:picLocks noChangeAspect="1"/>
          </p:cNvPicPr>
          <p:nvPr/>
        </p:nvPicPr>
        <p:blipFill>
          <a:blip r:embed="rId1"/>
          <a:stretch>
            <a:fillRect/>
          </a:stretch>
        </p:blipFill>
        <p:spPr>
          <a:xfrm>
            <a:off x="916305" y="977265"/>
            <a:ext cx="9827895" cy="5240531"/>
          </a:xfrm>
          <a:prstGeom prst="rect">
            <a:avLst/>
          </a:prstGeom>
        </p:spPr>
      </p:pic>
      <p:sp>
        <p:nvSpPr>
          <p:cNvPr id="4" name="文本框 3"/>
          <p:cNvSpPr txBox="1"/>
          <p:nvPr/>
        </p:nvSpPr>
        <p:spPr>
          <a:xfrm>
            <a:off x="1087024" y="319728"/>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业务操作说明</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5" name="圆角矩形标注 4"/>
          <p:cNvSpPr/>
          <p:nvPr/>
        </p:nvSpPr>
        <p:spPr>
          <a:xfrm>
            <a:off x="7589520" y="4945956"/>
            <a:ext cx="3600450" cy="1271840"/>
          </a:xfrm>
          <a:prstGeom prst="wedgeRoundRectCallout">
            <a:avLst>
              <a:gd name="adj1" fmla="val -81348"/>
              <a:gd name="adj2" fmla="val 29145"/>
              <a:gd name="adj3" fmla="val 16667"/>
            </a:avLst>
          </a:prstGeom>
          <a:solidFill>
            <a:schemeClr val="accent4">
              <a:lumMod val="40000"/>
              <a:lumOff val="6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zh-CN" altLang="en-US" b="1" dirty="0" smtClean="0">
                <a:solidFill>
                  <a:schemeClr val="tx1"/>
                </a:solidFill>
              </a:rPr>
              <a:t>调用核心接口保存退税申请。</a:t>
            </a:r>
            <a:endParaRPr lang="en-US" altLang="zh-CN"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p:txBody>
          <a:bodyPr/>
          <a:lstStyle/>
          <a:p>
            <a:pPr algn="r" eaLnBrk="1" hangingPunct="1"/>
            <a:fld id="{9A0DB2DC-4C9A-4742-B13C-FB6460FD3503}" type="slidenum">
              <a:rPr lang="zh-CN" altLang="en-US" smtClean="0"/>
            </a:fld>
            <a:endParaRPr lang="zh-CN" altLang="en-US" dirty="0"/>
          </a:p>
        </p:txBody>
      </p:sp>
      <p:pic>
        <p:nvPicPr>
          <p:cNvPr id="3" name="图片 2"/>
          <p:cNvPicPr>
            <a:picLocks noChangeAspect="1"/>
          </p:cNvPicPr>
          <p:nvPr/>
        </p:nvPicPr>
        <p:blipFill>
          <a:blip r:embed="rId1"/>
          <a:stretch>
            <a:fillRect/>
          </a:stretch>
        </p:blipFill>
        <p:spPr>
          <a:xfrm>
            <a:off x="819150" y="1134427"/>
            <a:ext cx="9972329" cy="5094923"/>
          </a:xfrm>
          <a:prstGeom prst="rect">
            <a:avLst/>
          </a:prstGeom>
        </p:spPr>
      </p:pic>
      <p:sp>
        <p:nvSpPr>
          <p:cNvPr id="4" name="文本框 3"/>
          <p:cNvSpPr txBox="1"/>
          <p:nvPr/>
        </p:nvSpPr>
        <p:spPr>
          <a:xfrm>
            <a:off x="1087024" y="319728"/>
            <a:ext cx="10613038" cy="368935"/>
          </a:xfrm>
          <a:prstGeom prst="rect">
            <a:avLst/>
          </a:prstGeom>
          <a:noFill/>
        </p:spPr>
        <p:txBody>
          <a:bodyPr wrap="square" lIns="0" tIns="0" rIns="0" bIns="0" rtlCol="0">
            <a:spAutoFit/>
          </a:bodyPr>
          <a:lstStyle/>
          <a:p>
            <a:pPr defTabSz="685800">
              <a:defRPr/>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增值税期末留抵退税</a:t>
            </a:r>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业务操作说明</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791" y="2444764"/>
            <a:ext cx="3858155" cy="2256807"/>
            <a:chOff x="-348240" y="1272812"/>
            <a:chExt cx="3067237" cy="1692605"/>
          </a:xfrm>
        </p:grpSpPr>
        <p:sp>
          <p:nvSpPr>
            <p:cNvPr id="52" name="平行四边形 51"/>
            <p:cNvSpPr/>
            <p:nvPr/>
          </p:nvSpPr>
          <p:spPr>
            <a:xfrm>
              <a:off x="-348240" y="1272812"/>
              <a:ext cx="3067237" cy="1692605"/>
            </a:xfrm>
            <a:prstGeom prst="parallelogram">
              <a:avLst>
                <a:gd name="adj" fmla="val 388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65"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 Placeholder 4"/>
            <p:cNvSpPr txBox="1"/>
            <p:nvPr/>
          </p:nvSpPr>
          <p:spPr>
            <a:xfrm>
              <a:off x="36932" y="1851760"/>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目录</a:t>
              </a:r>
              <a:endParaRPr kumimoji="0" lang="en-US" altLang="zh-CN"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Contents</a:t>
              </a:r>
              <a:endParaRPr kumimoji="0" lang="en-GB"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48"/>
          <p:cNvSpPr txBox="1"/>
          <p:nvPr/>
        </p:nvSpPr>
        <p:spPr>
          <a:xfrm>
            <a:off x="4916665" y="666097"/>
            <a:ext cx="6685889"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strike="noStrike" kern="1200" cap="none" spc="0" normalizeH="0" baseline="0" dirty="0">
                <a:solidFill>
                  <a:schemeClr val="tx1">
                    <a:lumMod val="75000"/>
                    <a:lumOff val="25000"/>
                  </a:schemeClr>
                </a:solidFill>
                <a:sym typeface="微软雅黑" panose="020B0503020204020204" pitchFamily="34" charset="-122"/>
              </a:rPr>
              <a:t>增值税及附加税费申报（一般纳税人适用）介绍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grpSp>
        <p:nvGrpSpPr>
          <p:cNvPr id="3" name="Group 139"/>
          <p:cNvGrpSpPr/>
          <p:nvPr/>
        </p:nvGrpSpPr>
        <p:grpSpPr>
          <a:xfrm>
            <a:off x="8909029" y="3249754"/>
            <a:ext cx="479968" cy="478229"/>
            <a:chOff x="4530725" y="1808163"/>
            <a:chExt cx="438150" cy="436563"/>
          </a:xfrm>
          <a:solidFill>
            <a:srgbClr val="005DA2"/>
          </a:solidFill>
        </p:grpSpPr>
        <p:sp>
          <p:nvSpPr>
            <p:cNvPr id="4"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Oval 69"/>
            <p:cNvSpPr>
              <a:spLocks noChangeArrowheads="1"/>
            </p:cNvSpPr>
            <p:nvPr/>
          </p:nvSpPr>
          <p:spPr bwMode="auto">
            <a:xfrm>
              <a:off x="4714875" y="1993900"/>
              <a:ext cx="68263" cy="66675"/>
            </a:xfrm>
            <a:prstGeom prst="ellipse">
              <a:avLst/>
            </a:pr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0" name="TextBox 15"/>
          <p:cNvSpPr txBox="1"/>
          <p:nvPr/>
        </p:nvSpPr>
        <p:spPr>
          <a:xfrm>
            <a:off x="5975202" y="4450349"/>
            <a:ext cx="394660" cy="502445"/>
          </a:xfrm>
          <a:prstGeom prst="rect">
            <a:avLst/>
          </a:prstGeom>
          <a:noFill/>
        </p:spPr>
        <p:txBody>
          <a:bodyPr wrap="non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48"/>
          <p:cNvSpPr txBox="1"/>
          <p:nvPr/>
        </p:nvSpPr>
        <p:spPr>
          <a:xfrm>
            <a:off x="4961890" y="3184525"/>
            <a:ext cx="3288665"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rgbClr val="005DA2"/>
                </a:solidFill>
                <a:sym typeface="+mn-ea"/>
              </a:rPr>
              <a:t>出口退(免)税备案</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36" name="TextBox 48"/>
          <p:cNvSpPr txBox="1"/>
          <p:nvPr/>
        </p:nvSpPr>
        <p:spPr>
          <a:xfrm>
            <a:off x="4916805" y="1547495"/>
            <a:ext cx="622300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增值税及附加税费申报（小规模纳税人）介绍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42" name="TextBox 48"/>
          <p:cNvSpPr txBox="1"/>
          <p:nvPr/>
        </p:nvSpPr>
        <p:spPr>
          <a:xfrm>
            <a:off x="4916805" y="2444750"/>
            <a:ext cx="344932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增值税留抵退税</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51" name="椭圆 50"/>
          <p:cNvSpPr/>
          <p:nvPr/>
        </p:nvSpPr>
        <p:spPr>
          <a:xfrm>
            <a:off x="4224471" y="67498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5"/>
          <p:cNvSpPr txBox="1"/>
          <p:nvPr/>
        </p:nvSpPr>
        <p:spPr>
          <a:xfrm>
            <a:off x="4347380" y="70789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53"/>
          <p:cNvSpPr/>
          <p:nvPr/>
        </p:nvSpPr>
        <p:spPr>
          <a:xfrm>
            <a:off x="4239790" y="1514366"/>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5"/>
          <p:cNvSpPr txBox="1"/>
          <p:nvPr/>
        </p:nvSpPr>
        <p:spPr>
          <a:xfrm>
            <a:off x="4362699" y="1547271"/>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椭圆 55"/>
          <p:cNvSpPr/>
          <p:nvPr/>
        </p:nvSpPr>
        <p:spPr>
          <a:xfrm>
            <a:off x="4238503" y="2380468"/>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15"/>
          <p:cNvSpPr txBox="1"/>
          <p:nvPr/>
        </p:nvSpPr>
        <p:spPr>
          <a:xfrm>
            <a:off x="4361412" y="2413373"/>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椭圆 62"/>
          <p:cNvSpPr/>
          <p:nvPr/>
        </p:nvSpPr>
        <p:spPr>
          <a:xfrm>
            <a:off x="4242406" y="319307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15"/>
          <p:cNvSpPr txBox="1"/>
          <p:nvPr/>
        </p:nvSpPr>
        <p:spPr>
          <a:xfrm>
            <a:off x="4365315" y="322598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椭圆 66"/>
          <p:cNvSpPr/>
          <p:nvPr/>
        </p:nvSpPr>
        <p:spPr>
          <a:xfrm>
            <a:off x="4249516" y="4028349"/>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15"/>
          <p:cNvSpPr txBox="1"/>
          <p:nvPr/>
        </p:nvSpPr>
        <p:spPr>
          <a:xfrm>
            <a:off x="4372425" y="4039664"/>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椭圆 68"/>
          <p:cNvSpPr/>
          <p:nvPr/>
        </p:nvSpPr>
        <p:spPr>
          <a:xfrm>
            <a:off x="4238503" y="4867484"/>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5"/>
          <p:cNvSpPr txBox="1"/>
          <p:nvPr/>
        </p:nvSpPr>
        <p:spPr>
          <a:xfrm>
            <a:off x="4361412" y="4913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6</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48"/>
          <p:cNvSpPr txBox="1"/>
          <p:nvPr/>
        </p:nvSpPr>
        <p:spPr>
          <a:xfrm>
            <a:off x="4961750" y="4867034"/>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退税审核进度查询</a:t>
            </a:r>
            <a:endParaRPr lang="zh-CN" altLang="en-US" sz="2200" dirty="0">
              <a:solidFill>
                <a:schemeClr val="tx1">
                  <a:lumMod val="75000"/>
                  <a:lumOff val="25000"/>
                </a:schemeClr>
              </a:solidFill>
              <a:sym typeface="微软雅黑" panose="020B0503020204020204" pitchFamily="34" charset="-122"/>
            </a:endParaRPr>
          </a:p>
        </p:txBody>
      </p:sp>
      <p:sp>
        <p:nvSpPr>
          <p:cNvPr id="11" name="TextBox 48"/>
          <p:cNvSpPr txBox="1"/>
          <p:nvPr/>
        </p:nvSpPr>
        <p:spPr>
          <a:xfrm>
            <a:off x="5018265" y="4028199"/>
            <a:ext cx="5426325"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免抵退税申报</a:t>
            </a:r>
            <a:endParaRPr lang="zh-CN" altLang="en-US" sz="2200" dirty="0">
              <a:solidFill>
                <a:schemeClr val="tx1">
                  <a:lumMod val="75000"/>
                  <a:lumOff val="25000"/>
                </a:schemeClr>
              </a:solidFill>
              <a:sym typeface="微软雅黑" panose="020B0503020204020204" pitchFamily="34" charset="-122"/>
            </a:endParaRPr>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nodeType="withEffect">
                                  <p:stCondLst>
                                    <p:cond delay="0"/>
                                  </p:stCondLst>
                                  <p:childTnLst>
                                    <p:animRot by="21600000">
                                      <p:cBhvr>
                                        <p:cTn id="9" dur="3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3" name="文本框 2"/>
          <p:cNvSpPr txBox="1"/>
          <p:nvPr/>
        </p:nvSpPr>
        <p:spPr>
          <a:xfrm>
            <a:off x="2895600" y="1295400"/>
            <a:ext cx="4305300" cy="460375"/>
          </a:xfrm>
          <a:prstGeom prst="rect">
            <a:avLst/>
          </a:prstGeom>
          <a:noFill/>
        </p:spPr>
        <p:txBody>
          <a:bodyPr wrap="square" rtlCol="0">
            <a:spAutoFit/>
          </a:bodyPr>
          <a:p>
            <a:r>
              <a:rPr lang="zh-CN" altLang="en-US" sz="2400" b="1"/>
              <a:t>一、</a:t>
            </a:r>
            <a:r>
              <a:rPr lang="zh-CN" altLang="en-US" sz="2400">
                <a:sym typeface="+mn-ea"/>
              </a:rPr>
              <a:t>出口退(免)税备案</a:t>
            </a:r>
            <a:endParaRPr lang="zh-CN" altLang="en-US" sz="2400" b="1"/>
          </a:p>
        </p:txBody>
      </p:sp>
      <p:sp>
        <p:nvSpPr>
          <p:cNvPr id="4" name="文本框 3"/>
          <p:cNvSpPr txBox="1"/>
          <p:nvPr/>
        </p:nvSpPr>
        <p:spPr>
          <a:xfrm>
            <a:off x="2895600" y="1955165"/>
            <a:ext cx="6487160" cy="1198880"/>
          </a:xfrm>
          <a:prstGeom prst="rect">
            <a:avLst/>
          </a:prstGeom>
          <a:noFill/>
        </p:spPr>
        <p:txBody>
          <a:bodyPr wrap="square" rtlCol="0">
            <a:spAutoFit/>
          </a:bodyPr>
          <a:p>
            <a:r>
              <a:rPr lang="en-US" altLang="zh-CN"/>
              <a:t>       </a:t>
            </a:r>
            <a:r>
              <a:rPr lang="zh-CN" altLang="en-US" sz="2400"/>
              <a:t>登录新电子税局后，点击【我要办税】-【出口退税管理】-【出口退(免)税企业资格信息报告】-【出口退(免)税备案】功能菜单。</a:t>
            </a:r>
            <a:endParaRPr lang="zh-CN" altLang="en-US" sz="2400"/>
          </a:p>
        </p:txBody>
      </p:sp>
      <p:grpSp>
        <p:nvGrpSpPr>
          <p:cNvPr id="9" name="组合 8"/>
          <p:cNvGrpSpPr/>
          <p:nvPr/>
        </p:nvGrpSpPr>
        <p:grpSpPr>
          <a:xfrm>
            <a:off x="2852420" y="3352800"/>
            <a:ext cx="6487160" cy="3023235"/>
            <a:chOff x="2092" y="5280"/>
            <a:chExt cx="10216" cy="3874"/>
          </a:xfrm>
        </p:grpSpPr>
        <p:pic>
          <p:nvPicPr>
            <p:cNvPr id="5" name="图片 57"/>
            <p:cNvPicPr>
              <a:picLocks noChangeAspect="1"/>
            </p:cNvPicPr>
            <p:nvPr/>
          </p:nvPicPr>
          <p:blipFill>
            <a:blip r:embed="rId1"/>
            <a:stretch>
              <a:fillRect/>
            </a:stretch>
          </p:blipFill>
          <p:spPr>
            <a:xfrm>
              <a:off x="2092" y="5280"/>
              <a:ext cx="10217" cy="3874"/>
            </a:xfrm>
            <a:prstGeom prst="rect">
              <a:avLst/>
            </a:prstGeom>
            <a:noFill/>
            <a:ln w="9525">
              <a:noFill/>
            </a:ln>
          </p:spPr>
        </p:pic>
        <p:pic>
          <p:nvPicPr>
            <p:cNvPr id="6" name="图片 5" descr="进度查询1"/>
            <p:cNvPicPr>
              <a:picLocks noChangeAspect="1"/>
            </p:cNvPicPr>
            <p:nvPr/>
          </p:nvPicPr>
          <p:blipFill>
            <a:blip r:embed="rId2"/>
            <a:srcRect t="9772" r="75833" b="85342"/>
            <a:stretch>
              <a:fillRect/>
            </a:stretch>
          </p:blipFill>
          <p:spPr>
            <a:xfrm>
              <a:off x="2092" y="5280"/>
              <a:ext cx="1923" cy="265"/>
            </a:xfrm>
            <a:prstGeom prst="rect">
              <a:avLst/>
            </a:prstGeom>
          </p:spPr>
        </p:pic>
      </p:grpSp>
      <p:sp>
        <p:nvSpPr>
          <p:cNvPr id="7" name="文本框 6"/>
          <p:cNvSpPr txBox="1"/>
          <p:nvPr/>
        </p:nvSpPr>
        <p:spPr>
          <a:xfrm>
            <a:off x="865505" y="144780"/>
            <a:ext cx="4989830" cy="460375"/>
          </a:xfrm>
          <a:prstGeom prst="rect">
            <a:avLst/>
          </a:prstGeom>
          <a:noFill/>
        </p:spPr>
        <p:txBody>
          <a:bodyPr wrap="square" rtlCol="0">
            <a:spAutoFit/>
          </a:bodyPr>
          <a:p>
            <a:r>
              <a:rPr lang="zh-CN" altLang="en-US" sz="2400" b="1">
                <a:sym typeface="+mn-ea"/>
              </a:rPr>
              <a:t>出口退(免)税备案</a:t>
            </a:r>
            <a:endParaRPr lang="zh-CN" altLang="en-US" sz="2400" b="1"/>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2133600" y="1721485"/>
            <a:ext cx="2089150" cy="3415030"/>
          </a:xfrm>
          <a:prstGeom prst="rect">
            <a:avLst/>
          </a:prstGeom>
          <a:noFill/>
        </p:spPr>
        <p:txBody>
          <a:bodyPr wrap="square" rtlCol="0">
            <a:spAutoFit/>
          </a:bodyPr>
          <a:p>
            <a:r>
              <a:rPr lang="en-US" altLang="zh-CN" sz="2400"/>
              <a:t>       </a:t>
            </a:r>
            <a:r>
              <a:rPr lang="zh-CN" altLang="en-US" sz="2400"/>
              <a:t>弹出二次确认提示，点击“取消”按钮则关闭弹窗；点击“确定”按钮则提交到核心征管系统，页面显示申请成功。</a:t>
            </a:r>
            <a:endParaRPr lang="zh-CN" altLang="en-US" sz="2400"/>
          </a:p>
        </p:txBody>
      </p:sp>
      <p:pic>
        <p:nvPicPr>
          <p:cNvPr id="3" name="图片 -2147482555"/>
          <p:cNvPicPr>
            <a:picLocks noChangeAspect="1"/>
          </p:cNvPicPr>
          <p:nvPr/>
        </p:nvPicPr>
        <p:blipFill>
          <a:blip r:embed="rId1"/>
          <a:srcRect t="5307" r="265"/>
          <a:stretch>
            <a:fillRect/>
          </a:stretch>
        </p:blipFill>
        <p:spPr>
          <a:xfrm>
            <a:off x="4724400" y="1600200"/>
            <a:ext cx="5257800" cy="3874770"/>
          </a:xfrm>
          <a:prstGeom prst="rect">
            <a:avLst/>
          </a:prstGeom>
          <a:noFill/>
          <a:ln w="9525">
            <a:noFill/>
          </a:ln>
        </p:spPr>
      </p:pic>
      <p:sp>
        <p:nvSpPr>
          <p:cNvPr id="7" name="文本框 6"/>
          <p:cNvSpPr txBox="1"/>
          <p:nvPr/>
        </p:nvSpPr>
        <p:spPr>
          <a:xfrm>
            <a:off x="865505" y="144780"/>
            <a:ext cx="4989830" cy="460375"/>
          </a:xfrm>
          <a:prstGeom prst="rect">
            <a:avLst/>
          </a:prstGeom>
          <a:noFill/>
        </p:spPr>
        <p:txBody>
          <a:bodyPr wrap="square" rtlCol="0">
            <a:spAutoFit/>
          </a:bodyPr>
          <a:p>
            <a:r>
              <a:rPr lang="zh-CN" altLang="en-US" sz="2400" b="1">
                <a:sym typeface="+mn-ea"/>
              </a:rPr>
              <a:t>出口退(免)税备案</a:t>
            </a:r>
            <a:endParaRPr lang="zh-CN" altLang="en-US" sz="2400" b="1"/>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grpSp>
        <p:nvGrpSpPr>
          <p:cNvPr id="6" name="组合 5"/>
          <p:cNvGrpSpPr/>
          <p:nvPr/>
        </p:nvGrpSpPr>
        <p:grpSpPr>
          <a:xfrm>
            <a:off x="4953000" y="1371600"/>
            <a:ext cx="5271770" cy="4105910"/>
            <a:chOff x="3049" y="2167"/>
            <a:chExt cx="8302" cy="6466"/>
          </a:xfrm>
        </p:grpSpPr>
        <p:pic>
          <p:nvPicPr>
            <p:cNvPr id="3" name="图片 -2147482554"/>
            <p:cNvPicPr>
              <a:picLocks noChangeAspect="1"/>
            </p:cNvPicPr>
            <p:nvPr/>
          </p:nvPicPr>
          <p:blipFill>
            <a:blip r:embed="rId1"/>
            <a:stretch>
              <a:fillRect/>
            </a:stretch>
          </p:blipFill>
          <p:spPr>
            <a:xfrm>
              <a:off x="3049" y="2167"/>
              <a:ext cx="8302" cy="6466"/>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3049" y="2167"/>
              <a:ext cx="2709" cy="374"/>
            </a:xfrm>
            <a:prstGeom prst="rect">
              <a:avLst/>
            </a:prstGeom>
          </p:spPr>
        </p:pic>
      </p:grpSp>
      <p:sp>
        <p:nvSpPr>
          <p:cNvPr id="7" name="文本框 6"/>
          <p:cNvSpPr txBox="1"/>
          <p:nvPr/>
        </p:nvSpPr>
        <p:spPr>
          <a:xfrm>
            <a:off x="2133600" y="2895600"/>
            <a:ext cx="2089150" cy="1198880"/>
          </a:xfrm>
          <a:prstGeom prst="rect">
            <a:avLst/>
          </a:prstGeom>
          <a:noFill/>
        </p:spPr>
        <p:txBody>
          <a:bodyPr wrap="square" rtlCol="0">
            <a:spAutoFit/>
          </a:bodyPr>
          <a:p>
            <a:r>
              <a:rPr lang="en-US" altLang="zh-CN" sz="2400"/>
              <a:t>       </a:t>
            </a:r>
            <a:r>
              <a:rPr lang="zh-CN" altLang="en-US" sz="2400"/>
              <a:t>页面显示已提交成功。</a:t>
            </a:r>
            <a:endParaRPr lang="zh-CN" altLang="en-US" sz="2400"/>
          </a:p>
        </p:txBody>
      </p:sp>
      <p:sp>
        <p:nvSpPr>
          <p:cNvPr id="5" name="文本框 4"/>
          <p:cNvSpPr txBox="1"/>
          <p:nvPr/>
        </p:nvSpPr>
        <p:spPr>
          <a:xfrm>
            <a:off x="865505" y="144780"/>
            <a:ext cx="4989830" cy="460375"/>
          </a:xfrm>
          <a:prstGeom prst="rect">
            <a:avLst/>
          </a:prstGeom>
          <a:noFill/>
        </p:spPr>
        <p:txBody>
          <a:bodyPr wrap="square" rtlCol="0">
            <a:spAutoFit/>
          </a:bodyPr>
          <a:p>
            <a:r>
              <a:rPr lang="zh-CN" altLang="en-US" sz="2400" b="1">
                <a:sym typeface="+mn-ea"/>
              </a:rPr>
              <a:t>出口退(免)税备案</a:t>
            </a:r>
            <a:endParaRPr lang="zh-CN" altLang="en-US" sz="2400" b="1"/>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3" name="文本框 2"/>
          <p:cNvSpPr txBox="1"/>
          <p:nvPr/>
        </p:nvSpPr>
        <p:spPr>
          <a:xfrm>
            <a:off x="2852420" y="1295400"/>
            <a:ext cx="4356100" cy="460375"/>
          </a:xfrm>
          <a:prstGeom prst="rect">
            <a:avLst/>
          </a:prstGeom>
          <a:noFill/>
        </p:spPr>
        <p:txBody>
          <a:bodyPr wrap="square" rtlCol="0">
            <a:spAutoFit/>
          </a:bodyPr>
          <a:p>
            <a:r>
              <a:rPr lang="zh-CN" altLang="en-US" sz="2400" b="1"/>
              <a:t>二、出口退（免）税备案变更</a:t>
            </a:r>
            <a:endParaRPr lang="zh-CN" altLang="en-US" sz="2400" b="1"/>
          </a:p>
        </p:txBody>
      </p:sp>
      <p:sp>
        <p:nvSpPr>
          <p:cNvPr id="4" name="文本框 3"/>
          <p:cNvSpPr txBox="1"/>
          <p:nvPr/>
        </p:nvSpPr>
        <p:spPr>
          <a:xfrm>
            <a:off x="2852420" y="2091055"/>
            <a:ext cx="6487160" cy="1568450"/>
          </a:xfrm>
          <a:prstGeom prst="rect">
            <a:avLst/>
          </a:prstGeom>
          <a:noFill/>
        </p:spPr>
        <p:txBody>
          <a:bodyPr wrap="square" rtlCol="0">
            <a:spAutoFit/>
          </a:bodyPr>
          <a:p>
            <a:r>
              <a:rPr lang="en-US" altLang="zh-CN"/>
              <a:t>         </a:t>
            </a:r>
            <a:r>
              <a:rPr lang="zh-CN" altLang="en-US" sz="2400"/>
              <a:t>按照</a:t>
            </a:r>
            <a:r>
              <a:rPr lang="zh-CN" altLang="en-US" sz="2400">
                <a:sym typeface="+mn-ea"/>
              </a:rPr>
              <a:t>出口退（免）税备案同样的路径</a:t>
            </a:r>
            <a:r>
              <a:rPr lang="zh-CN" altLang="en-US" sz="2400"/>
              <a:t>进入系统后，根据纳税人历史办税记录，系统自动匹配备案申请模式，然后纳税人根据实际情况确认预填信息并补录信息。</a:t>
            </a:r>
            <a:endParaRPr lang="zh-CN" altLang="en-US" sz="2400"/>
          </a:p>
        </p:txBody>
      </p:sp>
      <p:grpSp>
        <p:nvGrpSpPr>
          <p:cNvPr id="9" name="组合 8"/>
          <p:cNvGrpSpPr/>
          <p:nvPr/>
        </p:nvGrpSpPr>
        <p:grpSpPr>
          <a:xfrm>
            <a:off x="2851785" y="3653155"/>
            <a:ext cx="6487160" cy="2459990"/>
            <a:chOff x="2092" y="5280"/>
            <a:chExt cx="10216" cy="3874"/>
          </a:xfrm>
        </p:grpSpPr>
        <p:pic>
          <p:nvPicPr>
            <p:cNvPr id="6" name="图片 57"/>
            <p:cNvPicPr>
              <a:picLocks noChangeAspect="1"/>
            </p:cNvPicPr>
            <p:nvPr/>
          </p:nvPicPr>
          <p:blipFill>
            <a:blip r:embed="rId1"/>
            <a:stretch>
              <a:fillRect/>
            </a:stretch>
          </p:blipFill>
          <p:spPr>
            <a:xfrm>
              <a:off x="2092" y="5280"/>
              <a:ext cx="10217" cy="3874"/>
            </a:xfrm>
            <a:prstGeom prst="rect">
              <a:avLst/>
            </a:prstGeom>
            <a:noFill/>
            <a:ln w="9525">
              <a:noFill/>
            </a:ln>
          </p:spPr>
        </p:pic>
        <p:pic>
          <p:nvPicPr>
            <p:cNvPr id="7" name="图片 6" descr="进度查询1"/>
            <p:cNvPicPr>
              <a:picLocks noChangeAspect="1"/>
            </p:cNvPicPr>
            <p:nvPr/>
          </p:nvPicPr>
          <p:blipFill>
            <a:blip r:embed="rId2"/>
            <a:srcRect t="9772" r="75833" b="85342"/>
            <a:stretch>
              <a:fillRect/>
            </a:stretch>
          </p:blipFill>
          <p:spPr>
            <a:xfrm>
              <a:off x="2092" y="5280"/>
              <a:ext cx="1923" cy="265"/>
            </a:xfrm>
            <a:prstGeom prst="rect">
              <a:avLst/>
            </a:prstGeom>
          </p:spPr>
        </p:pic>
      </p:grpSp>
      <p:sp>
        <p:nvSpPr>
          <p:cNvPr id="5" name="文本框 4"/>
          <p:cNvSpPr txBox="1"/>
          <p:nvPr/>
        </p:nvSpPr>
        <p:spPr>
          <a:xfrm>
            <a:off x="842010" y="111125"/>
            <a:ext cx="4356100" cy="460375"/>
          </a:xfrm>
          <a:prstGeom prst="rect">
            <a:avLst/>
          </a:prstGeom>
          <a:noFill/>
        </p:spPr>
        <p:txBody>
          <a:bodyPr wrap="square" rtlCol="0">
            <a:spAutoFit/>
          </a:bodyPr>
          <a:p>
            <a:r>
              <a:rPr lang="zh-CN" altLang="en-US" sz="2400" b="1"/>
              <a:t>出口退（免）税备案变更</a:t>
            </a:r>
            <a:endParaRPr lang="zh-CN" altLang="en-US" sz="2400" b="1"/>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2133600" y="1345565"/>
            <a:ext cx="2089150" cy="4154170"/>
          </a:xfrm>
          <a:prstGeom prst="rect">
            <a:avLst/>
          </a:prstGeom>
          <a:noFill/>
        </p:spPr>
        <p:txBody>
          <a:bodyPr wrap="square" rtlCol="0">
            <a:spAutoFit/>
          </a:bodyPr>
          <a:p>
            <a:r>
              <a:rPr lang="en-US" altLang="zh-CN" sz="2400"/>
              <a:t>       </a:t>
            </a:r>
            <a:r>
              <a:rPr lang="zh-CN" altLang="en-US" sz="2400"/>
              <a:t>纳税人可修改需要变更的备案信息。</a:t>
            </a:r>
            <a:endParaRPr lang="zh-CN" altLang="en-US" sz="2400"/>
          </a:p>
          <a:p>
            <a:r>
              <a:rPr lang="zh-CN" altLang="en-US" sz="2400"/>
              <a:t>纳税人确认数据无误后，点击“变更”按钮，弹出“变更事项确定”弹出框，展示变更事项详情。</a:t>
            </a:r>
            <a:endParaRPr lang="zh-CN" altLang="en-US" sz="2400"/>
          </a:p>
        </p:txBody>
      </p:sp>
      <p:grpSp>
        <p:nvGrpSpPr>
          <p:cNvPr id="6" name="组合 5"/>
          <p:cNvGrpSpPr/>
          <p:nvPr/>
        </p:nvGrpSpPr>
        <p:grpSpPr>
          <a:xfrm>
            <a:off x="4724400" y="1357630"/>
            <a:ext cx="5262880" cy="4141470"/>
            <a:chOff x="5040" y="2138"/>
            <a:chExt cx="8288" cy="6522"/>
          </a:xfrm>
        </p:grpSpPr>
        <p:pic>
          <p:nvPicPr>
            <p:cNvPr id="3" name="图片 -2147482567"/>
            <p:cNvPicPr>
              <a:picLocks noChangeAspect="1"/>
            </p:cNvPicPr>
            <p:nvPr/>
          </p:nvPicPr>
          <p:blipFill>
            <a:blip r:embed="rId1"/>
            <a:stretch>
              <a:fillRect/>
            </a:stretch>
          </p:blipFill>
          <p:spPr>
            <a:xfrm>
              <a:off x="5040" y="2138"/>
              <a:ext cx="8289" cy="6523"/>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5160" y="2160"/>
              <a:ext cx="2283" cy="315"/>
            </a:xfrm>
            <a:prstGeom prst="rect">
              <a:avLst/>
            </a:prstGeom>
          </p:spPr>
        </p:pic>
      </p:grpSp>
      <p:sp>
        <p:nvSpPr>
          <p:cNvPr id="7" name="文本框 6"/>
          <p:cNvSpPr txBox="1"/>
          <p:nvPr/>
        </p:nvSpPr>
        <p:spPr>
          <a:xfrm>
            <a:off x="842010" y="111125"/>
            <a:ext cx="4356100" cy="460375"/>
          </a:xfrm>
          <a:prstGeom prst="rect">
            <a:avLst/>
          </a:prstGeom>
          <a:noFill/>
        </p:spPr>
        <p:txBody>
          <a:bodyPr wrap="square" rtlCol="0">
            <a:spAutoFit/>
          </a:bodyPr>
          <a:p>
            <a:r>
              <a:rPr lang="zh-CN" altLang="en-US" sz="2400" b="1"/>
              <a:t>出口退（免）税备案变更</a:t>
            </a:r>
            <a:endParaRPr lang="zh-CN" altLang="en-US" sz="2400" b="1"/>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2133600" y="2057400"/>
            <a:ext cx="2089150" cy="2676525"/>
          </a:xfrm>
          <a:prstGeom prst="rect">
            <a:avLst/>
          </a:prstGeom>
          <a:noFill/>
        </p:spPr>
        <p:txBody>
          <a:bodyPr wrap="square" rtlCol="0">
            <a:spAutoFit/>
          </a:bodyPr>
          <a:p>
            <a:r>
              <a:rPr lang="en-US" altLang="zh-CN" sz="2400"/>
              <a:t>       </a:t>
            </a:r>
            <a:r>
              <a:rPr lang="zh-CN" altLang="en-US" sz="2400"/>
              <a:t>点击“变更事项确定”弹出框中的“确定”按钮后提交到核心，显示申请成功。</a:t>
            </a:r>
            <a:endParaRPr lang="zh-CN" altLang="en-US" sz="2400"/>
          </a:p>
        </p:txBody>
      </p:sp>
      <p:pic>
        <p:nvPicPr>
          <p:cNvPr id="3" name="图片 -2147482565"/>
          <p:cNvPicPr>
            <a:picLocks noChangeAspect="1"/>
          </p:cNvPicPr>
          <p:nvPr/>
        </p:nvPicPr>
        <p:blipFill>
          <a:blip r:embed="rId1"/>
          <a:srcRect t="6534" r="72"/>
          <a:stretch>
            <a:fillRect/>
          </a:stretch>
        </p:blipFill>
        <p:spPr>
          <a:xfrm>
            <a:off x="4572000" y="1905000"/>
            <a:ext cx="5257800" cy="3270250"/>
          </a:xfrm>
          <a:prstGeom prst="rect">
            <a:avLst/>
          </a:prstGeom>
          <a:noFill/>
          <a:ln w="9525">
            <a:noFill/>
          </a:ln>
        </p:spPr>
      </p:pic>
      <p:sp>
        <p:nvSpPr>
          <p:cNvPr id="4" name="文本框 3"/>
          <p:cNvSpPr txBox="1"/>
          <p:nvPr/>
        </p:nvSpPr>
        <p:spPr>
          <a:xfrm>
            <a:off x="842010" y="111125"/>
            <a:ext cx="4356100" cy="460375"/>
          </a:xfrm>
          <a:prstGeom prst="rect">
            <a:avLst/>
          </a:prstGeom>
          <a:noFill/>
        </p:spPr>
        <p:txBody>
          <a:bodyPr wrap="square" rtlCol="0">
            <a:spAutoFit/>
          </a:bodyPr>
          <a:p>
            <a:r>
              <a:rPr lang="zh-CN" altLang="en-US" sz="2400" b="1"/>
              <a:t>出口退（免）税备案变更</a:t>
            </a:r>
            <a:endParaRPr lang="zh-CN" altLang="en-US" sz="2400" b="1"/>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grpSp>
        <p:nvGrpSpPr>
          <p:cNvPr id="6" name="组合 5"/>
          <p:cNvGrpSpPr/>
          <p:nvPr/>
        </p:nvGrpSpPr>
        <p:grpSpPr>
          <a:xfrm>
            <a:off x="2946400" y="1219200"/>
            <a:ext cx="6299200" cy="4156710"/>
            <a:chOff x="2240" y="1920"/>
            <a:chExt cx="9920" cy="6546"/>
          </a:xfrm>
        </p:grpSpPr>
        <p:pic>
          <p:nvPicPr>
            <p:cNvPr id="3" name="图片 -2147482564"/>
            <p:cNvPicPr>
              <a:picLocks noChangeAspect="1"/>
            </p:cNvPicPr>
            <p:nvPr/>
          </p:nvPicPr>
          <p:blipFill>
            <a:blip r:embed="rId1"/>
            <a:stretch>
              <a:fillRect/>
            </a:stretch>
          </p:blipFill>
          <p:spPr>
            <a:xfrm>
              <a:off x="2240" y="1920"/>
              <a:ext cx="9920" cy="6546"/>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2400" y="1920"/>
              <a:ext cx="2552" cy="352"/>
            </a:xfrm>
            <a:prstGeom prst="rect">
              <a:avLst/>
            </a:prstGeom>
          </p:spPr>
        </p:pic>
      </p:grpSp>
      <p:sp>
        <p:nvSpPr>
          <p:cNvPr id="5" name="文本框 4"/>
          <p:cNvSpPr txBox="1"/>
          <p:nvPr/>
        </p:nvSpPr>
        <p:spPr>
          <a:xfrm>
            <a:off x="842010" y="111125"/>
            <a:ext cx="4356100" cy="460375"/>
          </a:xfrm>
          <a:prstGeom prst="rect">
            <a:avLst/>
          </a:prstGeom>
          <a:noFill/>
        </p:spPr>
        <p:txBody>
          <a:bodyPr wrap="square" rtlCol="0">
            <a:spAutoFit/>
          </a:bodyPr>
          <a:p>
            <a:r>
              <a:rPr lang="zh-CN" altLang="en-US" sz="2400" b="1"/>
              <a:t>出口退（免）税备案变更</a:t>
            </a:r>
            <a:endParaRPr lang="zh-CN" altLang="en-US" sz="2400" b="1"/>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3" name="文本框 2"/>
          <p:cNvSpPr txBox="1"/>
          <p:nvPr/>
        </p:nvSpPr>
        <p:spPr>
          <a:xfrm>
            <a:off x="2852420" y="1295400"/>
            <a:ext cx="4356100" cy="460375"/>
          </a:xfrm>
          <a:prstGeom prst="rect">
            <a:avLst/>
          </a:prstGeom>
          <a:noFill/>
        </p:spPr>
        <p:txBody>
          <a:bodyPr wrap="square" rtlCol="0">
            <a:spAutoFit/>
          </a:bodyPr>
          <a:p>
            <a:r>
              <a:rPr lang="zh-CN" altLang="en-US" sz="2400" b="1"/>
              <a:t>二、出口退（免）税备案撤回</a:t>
            </a:r>
            <a:endParaRPr lang="zh-CN" altLang="en-US" sz="2400" b="1"/>
          </a:p>
        </p:txBody>
      </p:sp>
      <p:sp>
        <p:nvSpPr>
          <p:cNvPr id="4" name="文本框 3"/>
          <p:cNvSpPr txBox="1"/>
          <p:nvPr/>
        </p:nvSpPr>
        <p:spPr>
          <a:xfrm>
            <a:off x="2852420" y="2091055"/>
            <a:ext cx="6487160" cy="1938020"/>
          </a:xfrm>
          <a:prstGeom prst="rect">
            <a:avLst/>
          </a:prstGeom>
          <a:noFill/>
        </p:spPr>
        <p:txBody>
          <a:bodyPr wrap="square" rtlCol="0">
            <a:spAutoFit/>
          </a:bodyPr>
          <a:p>
            <a:r>
              <a:rPr lang="en-US" altLang="zh-CN"/>
              <a:t>         </a:t>
            </a:r>
            <a:r>
              <a:rPr lang="zh-CN" altLang="en-US" sz="2400"/>
              <a:t>按照</a:t>
            </a:r>
            <a:r>
              <a:rPr lang="zh-CN" altLang="en-US" sz="2400">
                <a:sym typeface="+mn-ea"/>
              </a:rPr>
              <a:t>出口退（免）税备案同样的路径</a:t>
            </a:r>
            <a:r>
              <a:rPr lang="zh-CN" altLang="en-US" sz="2400"/>
              <a:t>进入系统后，根据纳税人历史办税记录，系统自动匹配备案申请模式。若纳税人需要撤回已办理的出口退免税备案，可点击“撤回”按钮进入“出口退（免）税撤回”页面。</a:t>
            </a:r>
            <a:endParaRPr lang="zh-CN" altLang="en-US" sz="2400"/>
          </a:p>
        </p:txBody>
      </p:sp>
      <p:grpSp>
        <p:nvGrpSpPr>
          <p:cNvPr id="9" name="组合 8"/>
          <p:cNvGrpSpPr/>
          <p:nvPr/>
        </p:nvGrpSpPr>
        <p:grpSpPr>
          <a:xfrm>
            <a:off x="2851785" y="3962400"/>
            <a:ext cx="6487160" cy="2459990"/>
            <a:chOff x="2092" y="5280"/>
            <a:chExt cx="10216" cy="3874"/>
          </a:xfrm>
        </p:grpSpPr>
        <p:pic>
          <p:nvPicPr>
            <p:cNvPr id="6" name="图片 57"/>
            <p:cNvPicPr>
              <a:picLocks noChangeAspect="1"/>
            </p:cNvPicPr>
            <p:nvPr/>
          </p:nvPicPr>
          <p:blipFill>
            <a:blip r:embed="rId1"/>
            <a:stretch>
              <a:fillRect/>
            </a:stretch>
          </p:blipFill>
          <p:spPr>
            <a:xfrm>
              <a:off x="2092" y="5280"/>
              <a:ext cx="10217" cy="3874"/>
            </a:xfrm>
            <a:prstGeom prst="rect">
              <a:avLst/>
            </a:prstGeom>
            <a:noFill/>
            <a:ln w="9525">
              <a:noFill/>
            </a:ln>
          </p:spPr>
        </p:pic>
        <p:pic>
          <p:nvPicPr>
            <p:cNvPr id="7" name="图片 6" descr="进度查询1"/>
            <p:cNvPicPr>
              <a:picLocks noChangeAspect="1"/>
            </p:cNvPicPr>
            <p:nvPr/>
          </p:nvPicPr>
          <p:blipFill>
            <a:blip r:embed="rId2"/>
            <a:srcRect t="9772" r="75833" b="85342"/>
            <a:stretch>
              <a:fillRect/>
            </a:stretch>
          </p:blipFill>
          <p:spPr>
            <a:xfrm>
              <a:off x="2092" y="5280"/>
              <a:ext cx="1923" cy="265"/>
            </a:xfrm>
            <a:prstGeom prst="rect">
              <a:avLst/>
            </a:prstGeom>
          </p:spPr>
        </p:pic>
      </p:grpSp>
      <p:sp>
        <p:nvSpPr>
          <p:cNvPr id="5" name="文本框 4"/>
          <p:cNvSpPr txBox="1"/>
          <p:nvPr/>
        </p:nvSpPr>
        <p:spPr>
          <a:xfrm>
            <a:off x="829945" y="98425"/>
            <a:ext cx="4356100" cy="460375"/>
          </a:xfrm>
          <a:prstGeom prst="rect">
            <a:avLst/>
          </a:prstGeom>
          <a:noFill/>
        </p:spPr>
        <p:txBody>
          <a:bodyPr wrap="square" rtlCol="0">
            <a:spAutoFit/>
          </a:bodyPr>
          <a:p>
            <a:r>
              <a:rPr lang="zh-CN" altLang="en-US" sz="2400" b="1"/>
              <a:t>出口退（免）税备案撤回</a:t>
            </a:r>
            <a:endParaRPr lang="zh-CN" altLang="en-US" sz="2400" b="1"/>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2133600" y="1906270"/>
            <a:ext cx="2089150" cy="3046095"/>
          </a:xfrm>
          <a:prstGeom prst="rect">
            <a:avLst/>
          </a:prstGeom>
          <a:noFill/>
        </p:spPr>
        <p:txBody>
          <a:bodyPr wrap="square" rtlCol="0">
            <a:spAutoFit/>
          </a:bodyPr>
          <a:p>
            <a:r>
              <a:rPr lang="en-US" altLang="zh-CN" sz="2400"/>
              <a:t>       </a:t>
            </a:r>
            <a:r>
              <a:rPr lang="zh-CN" altLang="en-US" sz="2400">
                <a:sym typeface="+mn-ea"/>
              </a:rPr>
              <a:t>若纳税人需要撤回已办理的出口退免税备案，可点击“撤回”按钮进入“出口退（免）税撤回”页面。</a:t>
            </a:r>
            <a:endParaRPr lang="zh-CN" altLang="en-US" sz="2400"/>
          </a:p>
        </p:txBody>
      </p:sp>
      <p:grpSp>
        <p:nvGrpSpPr>
          <p:cNvPr id="6" name="组合 5"/>
          <p:cNvGrpSpPr/>
          <p:nvPr/>
        </p:nvGrpSpPr>
        <p:grpSpPr>
          <a:xfrm>
            <a:off x="4572000" y="1358265"/>
            <a:ext cx="5786120" cy="4552950"/>
            <a:chOff x="4800" y="2139"/>
            <a:chExt cx="9112" cy="7170"/>
          </a:xfrm>
        </p:grpSpPr>
        <p:pic>
          <p:nvPicPr>
            <p:cNvPr id="3" name="图片 -2147482566"/>
            <p:cNvPicPr>
              <a:picLocks noChangeAspect="1"/>
            </p:cNvPicPr>
            <p:nvPr/>
          </p:nvPicPr>
          <p:blipFill>
            <a:blip r:embed="rId1"/>
            <a:stretch>
              <a:fillRect/>
            </a:stretch>
          </p:blipFill>
          <p:spPr>
            <a:xfrm>
              <a:off x="4800" y="2139"/>
              <a:ext cx="9113" cy="7171"/>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4920" y="2160"/>
              <a:ext cx="2500" cy="345"/>
            </a:xfrm>
            <a:prstGeom prst="rect">
              <a:avLst/>
            </a:prstGeom>
          </p:spPr>
        </p:pic>
      </p:grpSp>
      <p:sp>
        <p:nvSpPr>
          <p:cNvPr id="7" name="文本框 6"/>
          <p:cNvSpPr txBox="1"/>
          <p:nvPr/>
        </p:nvSpPr>
        <p:spPr>
          <a:xfrm>
            <a:off x="829945" y="98425"/>
            <a:ext cx="4356100" cy="460375"/>
          </a:xfrm>
          <a:prstGeom prst="rect">
            <a:avLst/>
          </a:prstGeom>
          <a:noFill/>
        </p:spPr>
        <p:txBody>
          <a:bodyPr wrap="square" rtlCol="0">
            <a:spAutoFit/>
          </a:bodyPr>
          <a:p>
            <a:r>
              <a:rPr lang="zh-CN" altLang="en-US" sz="2400" b="1"/>
              <a:t>出口退（免）税备案撤回</a:t>
            </a:r>
            <a:endParaRPr lang="zh-CN" altLang="en-US" sz="2400" b="1"/>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1905000" y="2459990"/>
            <a:ext cx="2089150" cy="1938020"/>
          </a:xfrm>
          <a:prstGeom prst="rect">
            <a:avLst/>
          </a:prstGeom>
          <a:noFill/>
        </p:spPr>
        <p:txBody>
          <a:bodyPr wrap="square" rtlCol="0">
            <a:spAutoFit/>
          </a:bodyPr>
          <a:p>
            <a:r>
              <a:rPr lang="en-US" altLang="zh-CN" sz="2400"/>
              <a:t>       </a:t>
            </a:r>
            <a:r>
              <a:rPr lang="zh-CN" altLang="en-US" sz="2400">
                <a:sym typeface="+mn-ea"/>
              </a:rPr>
              <a:t>根据实际情况选择“是否分立合并”，默认为“否”。</a:t>
            </a:r>
            <a:endParaRPr lang="zh-CN" altLang="en-US" sz="2400">
              <a:sym typeface="+mn-ea"/>
            </a:endParaRPr>
          </a:p>
        </p:txBody>
      </p:sp>
      <p:grpSp>
        <p:nvGrpSpPr>
          <p:cNvPr id="6" name="组合 5"/>
          <p:cNvGrpSpPr/>
          <p:nvPr/>
        </p:nvGrpSpPr>
        <p:grpSpPr>
          <a:xfrm>
            <a:off x="4191000" y="1391920"/>
            <a:ext cx="6144260" cy="4752340"/>
            <a:chOff x="4200" y="2192"/>
            <a:chExt cx="9676" cy="7484"/>
          </a:xfrm>
        </p:grpSpPr>
        <p:pic>
          <p:nvPicPr>
            <p:cNvPr id="3" name="图片 -2147482553"/>
            <p:cNvPicPr>
              <a:picLocks noChangeAspect="1"/>
            </p:cNvPicPr>
            <p:nvPr/>
          </p:nvPicPr>
          <p:blipFill>
            <a:blip r:embed="rId1"/>
            <a:stretch>
              <a:fillRect/>
            </a:stretch>
          </p:blipFill>
          <p:spPr>
            <a:xfrm>
              <a:off x="4200" y="2192"/>
              <a:ext cx="9676" cy="7484"/>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4440" y="2192"/>
              <a:ext cx="2625" cy="362"/>
            </a:xfrm>
            <a:prstGeom prst="rect">
              <a:avLst/>
            </a:prstGeom>
          </p:spPr>
        </p:pic>
      </p:grpSp>
      <p:sp>
        <p:nvSpPr>
          <p:cNvPr id="7" name="文本框 6"/>
          <p:cNvSpPr txBox="1"/>
          <p:nvPr/>
        </p:nvSpPr>
        <p:spPr>
          <a:xfrm>
            <a:off x="829945" y="98425"/>
            <a:ext cx="4356100" cy="460375"/>
          </a:xfrm>
          <a:prstGeom prst="rect">
            <a:avLst/>
          </a:prstGeom>
          <a:noFill/>
        </p:spPr>
        <p:txBody>
          <a:bodyPr wrap="square" rtlCol="0">
            <a:spAutoFit/>
          </a:bodyPr>
          <a:p>
            <a:r>
              <a:rPr lang="zh-CN" altLang="en-US" sz="2400" b="1"/>
              <a:t>出口退（免）税备案撤回</a:t>
            </a:r>
            <a:endParaRPr lang="zh-CN" altLang="en-US" sz="2400" b="1"/>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1981200" y="2459990"/>
            <a:ext cx="2089150" cy="1938020"/>
          </a:xfrm>
          <a:prstGeom prst="rect">
            <a:avLst/>
          </a:prstGeom>
          <a:noFill/>
        </p:spPr>
        <p:txBody>
          <a:bodyPr wrap="square" rtlCol="0">
            <a:spAutoFit/>
          </a:bodyPr>
          <a:p>
            <a:r>
              <a:rPr lang="en-US" altLang="zh-CN" sz="2400"/>
              <a:t>       </a:t>
            </a:r>
            <a:r>
              <a:rPr lang="zh-CN" altLang="en-US" sz="2400">
                <a:sym typeface="+mn-ea"/>
              </a:rPr>
              <a:t>选择为“是”时，展示“未结清税款确认书”模块。</a:t>
            </a:r>
            <a:endParaRPr lang="zh-CN" altLang="en-US" sz="2400">
              <a:sym typeface="+mn-ea"/>
            </a:endParaRPr>
          </a:p>
        </p:txBody>
      </p:sp>
      <p:grpSp>
        <p:nvGrpSpPr>
          <p:cNvPr id="6" name="组合 5"/>
          <p:cNvGrpSpPr/>
          <p:nvPr/>
        </p:nvGrpSpPr>
        <p:grpSpPr>
          <a:xfrm>
            <a:off x="4419600" y="1384935"/>
            <a:ext cx="5956300" cy="4621530"/>
            <a:chOff x="4560" y="2181"/>
            <a:chExt cx="9380" cy="7278"/>
          </a:xfrm>
        </p:grpSpPr>
        <p:pic>
          <p:nvPicPr>
            <p:cNvPr id="3" name="图片 -2147482552"/>
            <p:cNvPicPr>
              <a:picLocks noChangeAspect="1"/>
            </p:cNvPicPr>
            <p:nvPr/>
          </p:nvPicPr>
          <p:blipFill>
            <a:blip r:embed="rId1"/>
            <a:stretch>
              <a:fillRect/>
            </a:stretch>
          </p:blipFill>
          <p:spPr>
            <a:xfrm>
              <a:off x="4560" y="2181"/>
              <a:ext cx="9381" cy="7278"/>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4800" y="2181"/>
              <a:ext cx="2465" cy="340"/>
            </a:xfrm>
            <a:prstGeom prst="rect">
              <a:avLst/>
            </a:prstGeom>
          </p:spPr>
        </p:pic>
      </p:grpSp>
      <p:sp>
        <p:nvSpPr>
          <p:cNvPr id="7" name="文本框 6"/>
          <p:cNvSpPr txBox="1"/>
          <p:nvPr/>
        </p:nvSpPr>
        <p:spPr>
          <a:xfrm>
            <a:off x="829945" y="98425"/>
            <a:ext cx="4356100" cy="460375"/>
          </a:xfrm>
          <a:prstGeom prst="rect">
            <a:avLst/>
          </a:prstGeom>
          <a:noFill/>
        </p:spPr>
        <p:txBody>
          <a:bodyPr wrap="square" rtlCol="0">
            <a:spAutoFit/>
          </a:bodyPr>
          <a:p>
            <a:r>
              <a:rPr lang="zh-CN" altLang="en-US" sz="2400" b="1"/>
              <a:t>出口退（免）税备案撤回</a:t>
            </a:r>
            <a:endParaRPr lang="zh-CN" altLang="en-US" sz="2400" b="1"/>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sp>
        <p:nvSpPr>
          <p:cNvPr id="5" name="文本框 4"/>
          <p:cNvSpPr txBox="1"/>
          <p:nvPr/>
        </p:nvSpPr>
        <p:spPr>
          <a:xfrm>
            <a:off x="2286000" y="1367155"/>
            <a:ext cx="2089150" cy="4523105"/>
          </a:xfrm>
          <a:prstGeom prst="rect">
            <a:avLst/>
          </a:prstGeom>
          <a:noFill/>
        </p:spPr>
        <p:txBody>
          <a:bodyPr wrap="square" rtlCol="0">
            <a:spAutoFit/>
          </a:bodyPr>
          <a:p>
            <a:r>
              <a:rPr lang="en-US" altLang="zh-CN" sz="2400"/>
              <a:t>       </a:t>
            </a:r>
            <a:r>
              <a:rPr lang="zh-CN" altLang="en-US" sz="2400">
                <a:sym typeface="+mn-ea"/>
              </a:rPr>
              <a:t>纳税人确认无误后，点击“提交”按钮，弹出二次确认提示，点击“取消”按钮则关闭弹窗；点击“确定”按钮则提交到核心，页面显示申请成功。</a:t>
            </a:r>
            <a:endParaRPr lang="zh-CN" altLang="en-US" sz="2400">
              <a:sym typeface="+mn-ea"/>
            </a:endParaRPr>
          </a:p>
        </p:txBody>
      </p:sp>
      <p:pic>
        <p:nvPicPr>
          <p:cNvPr id="3" name="图片 -2147482560"/>
          <p:cNvPicPr>
            <a:picLocks noChangeAspect="1"/>
          </p:cNvPicPr>
          <p:nvPr/>
        </p:nvPicPr>
        <p:blipFill>
          <a:blip r:embed="rId1"/>
          <a:srcRect t="5658" r="127"/>
          <a:stretch>
            <a:fillRect/>
          </a:stretch>
        </p:blipFill>
        <p:spPr>
          <a:xfrm>
            <a:off x="4724400" y="1600518"/>
            <a:ext cx="5258118" cy="3890963"/>
          </a:xfrm>
          <a:prstGeom prst="rect">
            <a:avLst/>
          </a:prstGeom>
          <a:noFill/>
          <a:ln w="9525">
            <a:noFill/>
          </a:ln>
        </p:spPr>
      </p:pic>
      <p:sp>
        <p:nvSpPr>
          <p:cNvPr id="4" name="文本框 3"/>
          <p:cNvSpPr txBox="1"/>
          <p:nvPr/>
        </p:nvSpPr>
        <p:spPr>
          <a:xfrm>
            <a:off x="829945" y="98425"/>
            <a:ext cx="4356100" cy="460375"/>
          </a:xfrm>
          <a:prstGeom prst="rect">
            <a:avLst/>
          </a:prstGeom>
          <a:noFill/>
        </p:spPr>
        <p:txBody>
          <a:bodyPr wrap="square" rtlCol="0">
            <a:spAutoFit/>
          </a:bodyPr>
          <a:p>
            <a:r>
              <a:rPr lang="zh-CN" altLang="en-US" sz="2400" b="1"/>
              <a:t>出口退（免）税备案撤回</a:t>
            </a:r>
            <a:endParaRPr lang="zh-CN" altLang="en-US" sz="2400" b="1"/>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1"/>
          </p:nvPr>
        </p:nvSpPr>
        <p:spPr/>
        <p:txBody>
          <a:bodyPr/>
          <a:p>
            <a:pPr>
              <a:defRPr/>
            </a:pPr>
            <a:endParaRPr lang="en-US" altLang="zh-CN"/>
          </a:p>
          <a:p>
            <a:pPr>
              <a:defRPr/>
            </a:pPr>
            <a:r>
              <a:rPr lang="en-US" altLang="zh-CN"/>
              <a:t>                                </a:t>
            </a:r>
            <a:fld id="{7461D248-7B9B-4D20-911F-417D3A66CEA8}" type="slidenum">
              <a:rPr lang="en-US" altLang="zh-CN" smtClean="0">
                <a:solidFill>
                  <a:schemeClr val="bg1"/>
                </a:solidFill>
              </a:rPr>
            </a:fld>
            <a:endParaRPr lang="en-US" altLang="zh-CN">
              <a:solidFill>
                <a:schemeClr val="bg1"/>
              </a:solidFill>
            </a:endParaRPr>
          </a:p>
        </p:txBody>
      </p:sp>
      <p:grpSp>
        <p:nvGrpSpPr>
          <p:cNvPr id="6" name="组合 5"/>
          <p:cNvGrpSpPr/>
          <p:nvPr/>
        </p:nvGrpSpPr>
        <p:grpSpPr>
          <a:xfrm>
            <a:off x="3459480" y="1379220"/>
            <a:ext cx="5273040" cy="4099560"/>
            <a:chOff x="3048" y="2172"/>
            <a:chExt cx="8304" cy="6456"/>
          </a:xfrm>
        </p:grpSpPr>
        <p:pic>
          <p:nvPicPr>
            <p:cNvPr id="3" name="图片 -2147482559"/>
            <p:cNvPicPr>
              <a:picLocks noChangeAspect="1"/>
            </p:cNvPicPr>
            <p:nvPr/>
          </p:nvPicPr>
          <p:blipFill>
            <a:blip r:embed="rId1"/>
            <a:stretch>
              <a:fillRect/>
            </a:stretch>
          </p:blipFill>
          <p:spPr>
            <a:xfrm>
              <a:off x="3048" y="2172"/>
              <a:ext cx="8304" cy="6457"/>
            </a:xfrm>
            <a:prstGeom prst="rect">
              <a:avLst/>
            </a:prstGeom>
            <a:noFill/>
            <a:ln w="9525">
              <a:noFill/>
            </a:ln>
          </p:spPr>
        </p:pic>
        <p:pic>
          <p:nvPicPr>
            <p:cNvPr id="4" name="图片 3" descr="进度查询1"/>
            <p:cNvPicPr>
              <a:picLocks noChangeAspect="1"/>
            </p:cNvPicPr>
            <p:nvPr/>
          </p:nvPicPr>
          <p:blipFill>
            <a:blip r:embed="rId2"/>
            <a:srcRect t="9772" r="75833" b="85342"/>
            <a:stretch>
              <a:fillRect/>
            </a:stretch>
          </p:blipFill>
          <p:spPr>
            <a:xfrm>
              <a:off x="3240" y="2172"/>
              <a:ext cx="2309" cy="318"/>
            </a:xfrm>
            <a:prstGeom prst="rect">
              <a:avLst/>
            </a:prstGeom>
          </p:spPr>
        </p:pic>
      </p:grpSp>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出口退（免）税备案撤回</a:t>
            </a:r>
            <a:endParaRPr lang="zh-CN" altLang="en-US" sz="2400" b="1"/>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791" y="2444764"/>
            <a:ext cx="3858155" cy="2256807"/>
            <a:chOff x="-348240" y="1272812"/>
            <a:chExt cx="3067237" cy="1692605"/>
          </a:xfrm>
        </p:grpSpPr>
        <p:sp>
          <p:nvSpPr>
            <p:cNvPr id="52" name="平行四边形 51"/>
            <p:cNvSpPr/>
            <p:nvPr/>
          </p:nvSpPr>
          <p:spPr>
            <a:xfrm>
              <a:off x="-348240" y="1272812"/>
              <a:ext cx="3067237" cy="1692605"/>
            </a:xfrm>
            <a:prstGeom prst="parallelogram">
              <a:avLst>
                <a:gd name="adj" fmla="val 388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65"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 Placeholder 4"/>
            <p:cNvSpPr txBox="1"/>
            <p:nvPr/>
          </p:nvSpPr>
          <p:spPr>
            <a:xfrm>
              <a:off x="36932" y="1851760"/>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目录</a:t>
              </a:r>
              <a:endParaRPr kumimoji="0" lang="en-US" altLang="zh-CN"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Contents</a:t>
              </a:r>
              <a:endParaRPr kumimoji="0" lang="en-GB"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48"/>
          <p:cNvSpPr txBox="1"/>
          <p:nvPr/>
        </p:nvSpPr>
        <p:spPr>
          <a:xfrm>
            <a:off x="4916665" y="666097"/>
            <a:ext cx="6685889"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strike="noStrike" kern="1200" cap="none" spc="0" normalizeH="0" baseline="0" dirty="0">
                <a:solidFill>
                  <a:schemeClr val="tx1">
                    <a:lumMod val="75000"/>
                    <a:lumOff val="25000"/>
                  </a:schemeClr>
                </a:solidFill>
                <a:sym typeface="微软雅黑" panose="020B0503020204020204" pitchFamily="34" charset="-122"/>
              </a:rPr>
              <a:t>增值税及附加税费申报（一般纳税人适用）介绍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grpSp>
        <p:nvGrpSpPr>
          <p:cNvPr id="3" name="Group 139"/>
          <p:cNvGrpSpPr/>
          <p:nvPr/>
        </p:nvGrpSpPr>
        <p:grpSpPr>
          <a:xfrm>
            <a:off x="8570574" y="4093034"/>
            <a:ext cx="479968" cy="478229"/>
            <a:chOff x="4530725" y="1808163"/>
            <a:chExt cx="438150" cy="436563"/>
          </a:xfrm>
          <a:solidFill>
            <a:srgbClr val="005DA2"/>
          </a:solidFill>
        </p:grpSpPr>
        <p:sp>
          <p:nvSpPr>
            <p:cNvPr id="4"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Oval 69"/>
            <p:cNvSpPr>
              <a:spLocks noChangeArrowheads="1"/>
            </p:cNvSpPr>
            <p:nvPr/>
          </p:nvSpPr>
          <p:spPr bwMode="auto">
            <a:xfrm>
              <a:off x="4714875" y="1993900"/>
              <a:ext cx="68263" cy="66675"/>
            </a:xfrm>
            <a:prstGeom prst="ellipse">
              <a:avLst/>
            </a:pr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0" name="TextBox 15"/>
          <p:cNvSpPr txBox="1"/>
          <p:nvPr/>
        </p:nvSpPr>
        <p:spPr>
          <a:xfrm>
            <a:off x="5975202" y="4450349"/>
            <a:ext cx="394660" cy="502445"/>
          </a:xfrm>
          <a:prstGeom prst="rect">
            <a:avLst/>
          </a:prstGeom>
          <a:noFill/>
        </p:spPr>
        <p:txBody>
          <a:bodyPr wrap="non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48"/>
          <p:cNvSpPr txBox="1"/>
          <p:nvPr/>
        </p:nvSpPr>
        <p:spPr>
          <a:xfrm>
            <a:off x="4961890" y="3184525"/>
            <a:ext cx="3288665"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mn-ea"/>
              </a:rPr>
              <a:t>出口退(免)税备案</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36" name="TextBox 48"/>
          <p:cNvSpPr txBox="1"/>
          <p:nvPr/>
        </p:nvSpPr>
        <p:spPr>
          <a:xfrm>
            <a:off x="4916805" y="1547495"/>
            <a:ext cx="622300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增值税及附加税费申报（小规模纳税人）介绍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37" name="TextBox 48"/>
          <p:cNvSpPr txBox="1"/>
          <p:nvPr/>
        </p:nvSpPr>
        <p:spPr>
          <a:xfrm>
            <a:off x="4961890" y="4039870"/>
            <a:ext cx="3025775"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rgbClr val="005DA2"/>
                </a:solidFill>
                <a:sym typeface="微软雅黑" panose="020B0503020204020204" pitchFamily="34" charset="-122"/>
              </a:rPr>
              <a:t>免抵退税申报</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42" name="TextBox 48"/>
          <p:cNvSpPr txBox="1"/>
          <p:nvPr/>
        </p:nvSpPr>
        <p:spPr>
          <a:xfrm>
            <a:off x="4916805" y="2444750"/>
            <a:ext cx="344932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增值税留抵退税</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51" name="椭圆 50"/>
          <p:cNvSpPr/>
          <p:nvPr/>
        </p:nvSpPr>
        <p:spPr>
          <a:xfrm>
            <a:off x="4224471" y="67498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5"/>
          <p:cNvSpPr txBox="1"/>
          <p:nvPr/>
        </p:nvSpPr>
        <p:spPr>
          <a:xfrm>
            <a:off x="4347380" y="70789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53"/>
          <p:cNvSpPr/>
          <p:nvPr/>
        </p:nvSpPr>
        <p:spPr>
          <a:xfrm>
            <a:off x="4239790" y="1514366"/>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5"/>
          <p:cNvSpPr txBox="1"/>
          <p:nvPr/>
        </p:nvSpPr>
        <p:spPr>
          <a:xfrm>
            <a:off x="4362699" y="1547271"/>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椭圆 55"/>
          <p:cNvSpPr/>
          <p:nvPr/>
        </p:nvSpPr>
        <p:spPr>
          <a:xfrm>
            <a:off x="4238503" y="2380468"/>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15"/>
          <p:cNvSpPr txBox="1"/>
          <p:nvPr/>
        </p:nvSpPr>
        <p:spPr>
          <a:xfrm>
            <a:off x="4361412" y="2413373"/>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椭圆 62"/>
          <p:cNvSpPr/>
          <p:nvPr/>
        </p:nvSpPr>
        <p:spPr>
          <a:xfrm>
            <a:off x="4242406" y="319307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15"/>
          <p:cNvSpPr txBox="1"/>
          <p:nvPr/>
        </p:nvSpPr>
        <p:spPr>
          <a:xfrm>
            <a:off x="4365315" y="322598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椭圆 66"/>
          <p:cNvSpPr/>
          <p:nvPr/>
        </p:nvSpPr>
        <p:spPr>
          <a:xfrm>
            <a:off x="4249516" y="4028349"/>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15"/>
          <p:cNvSpPr txBox="1"/>
          <p:nvPr/>
        </p:nvSpPr>
        <p:spPr>
          <a:xfrm>
            <a:off x="4372425" y="4039664"/>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椭圆 68"/>
          <p:cNvSpPr/>
          <p:nvPr/>
        </p:nvSpPr>
        <p:spPr>
          <a:xfrm>
            <a:off x="4238503" y="4867484"/>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5"/>
          <p:cNvSpPr txBox="1"/>
          <p:nvPr/>
        </p:nvSpPr>
        <p:spPr>
          <a:xfrm>
            <a:off x="4361412" y="4913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6</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48"/>
          <p:cNvSpPr txBox="1"/>
          <p:nvPr/>
        </p:nvSpPr>
        <p:spPr>
          <a:xfrm>
            <a:off x="5019040" y="4872990"/>
            <a:ext cx="291211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退税审核进度查询</a:t>
            </a:r>
            <a:endParaRPr lang="zh-CN" altLang="en-US" sz="2200" dirty="0">
              <a:solidFill>
                <a:schemeClr val="tx1">
                  <a:lumMod val="75000"/>
                  <a:lumOff val="25000"/>
                </a:schemeClr>
              </a:solidFill>
              <a:sym typeface="微软雅黑" panose="020B0503020204020204" pitchFamily="34" charset="-122"/>
            </a:endParaRPr>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nodeType="withEffect">
                                  <p:stCondLst>
                                    <p:cond delay="0"/>
                                  </p:stCondLst>
                                  <p:childTnLst>
                                    <p:animRot by="21600000">
                                      <p:cBhvr>
                                        <p:cTn id="9" dur="3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630295" y="2713355"/>
            <a:ext cx="4931410" cy="922020"/>
          </a:xfrm>
          <a:prstGeom prst="rect">
            <a:avLst/>
          </a:prstGeom>
          <a:noFill/>
        </p:spPr>
        <p:txBody>
          <a:bodyPr wrap="square" rtlCol="0">
            <a:spAutoFit/>
            <a:scene3d>
              <a:camera prst="orthographicFront"/>
              <a:lightRig rig="threePt" dir="t"/>
            </a:scene3d>
          </a:bodyPr>
          <a:p>
            <a:r>
              <a:rPr lang="en-US" altLang="zh-CN" sz="5400" b="1" dirty="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sym typeface="+mn-ea"/>
              </a:rPr>
              <a:t>1.  </a:t>
            </a:r>
            <a:r>
              <a:rPr lang="zh-CN" sz="5400" b="1" dirty="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sym typeface="+mn-ea"/>
              </a:rPr>
              <a:t>功能路径</a:t>
            </a:r>
            <a:endParaRPr lang="zh-CN" sz="5400" b="1" dirty="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1"/>
          </p:nvPr>
        </p:nvSpPr>
        <p:spPr/>
        <p:txBody>
          <a:bodyPr/>
          <a:lstStyle/>
          <a:p>
            <a:fld id="{30BB4309-5CF4-7A43-9260-0E49B022BF04}" type="slidenum">
              <a:rPr lang="zh-CN" altLang="en-US" smtClean="0"/>
            </a:fld>
            <a:endParaRPr lang="zh-CN" altLang="en-US"/>
          </a:p>
        </p:txBody>
      </p:sp>
      <p:sp>
        <p:nvSpPr>
          <p:cNvPr id="9" name="矩形 8"/>
          <p:cNvSpPr/>
          <p:nvPr/>
        </p:nvSpPr>
        <p:spPr>
          <a:xfrm>
            <a:off x="1847528" y="1268760"/>
            <a:ext cx="8496944" cy="1753235"/>
          </a:xfrm>
          <a:prstGeom prst="rect">
            <a:avLst/>
          </a:prstGeom>
        </p:spPr>
        <p:txBody>
          <a:bodyPr wrap="square">
            <a:spAutoFit/>
          </a:bodyPr>
          <a:lstStyle/>
          <a:p>
            <a:r>
              <a:rPr lang="en-US" altLang="zh-CN" dirty="0"/>
              <a:t>      </a:t>
            </a:r>
            <a:endParaRPr lang="en-US" altLang="zh-CN" b="1" dirty="0"/>
          </a:p>
          <a:p>
            <a:endParaRPr lang="en-US" altLang="zh-CN" b="1" dirty="0"/>
          </a:p>
          <a:p>
            <a:endParaRPr lang="en-US" altLang="zh-CN" dirty="0"/>
          </a:p>
          <a:p>
            <a:endParaRPr lang="zh-CN" altLang="zh-CN" dirty="0"/>
          </a:p>
          <a:p>
            <a:endParaRPr lang="en-US" altLang="zh-CN" dirty="0"/>
          </a:p>
          <a:p>
            <a:endParaRPr lang="en-US" altLang="zh-CN" dirty="0"/>
          </a:p>
        </p:txBody>
      </p:sp>
      <p:sp>
        <p:nvSpPr>
          <p:cNvPr id="5" name="文本框 4"/>
          <p:cNvSpPr txBox="1"/>
          <p:nvPr/>
        </p:nvSpPr>
        <p:spPr>
          <a:xfrm>
            <a:off x="820420" y="152400"/>
            <a:ext cx="7327900" cy="460375"/>
          </a:xfrm>
          <a:prstGeom prst="rect">
            <a:avLst/>
          </a:prstGeom>
          <a:noFill/>
        </p:spPr>
        <p:txBody>
          <a:bodyPr wrap="square" rtlCol="0">
            <a:spAutoFit/>
          </a:bodyPr>
          <a:lstStyle/>
          <a:p>
            <a:r>
              <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rPr>
              <a:t>免抵退税申报</a:t>
            </a:r>
            <a:endPar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endParaRPr>
          </a:p>
        </p:txBody>
      </p:sp>
      <p:sp>
        <p:nvSpPr>
          <p:cNvPr id="100" name="文本框 99"/>
          <p:cNvSpPr txBox="1"/>
          <p:nvPr/>
        </p:nvSpPr>
        <p:spPr>
          <a:xfrm>
            <a:off x="2119630" y="1155065"/>
            <a:ext cx="8076565" cy="4154170"/>
          </a:xfrm>
          <a:prstGeom prst="rect">
            <a:avLst/>
          </a:prstGeom>
          <a:noFill/>
          <a:ln w="9525">
            <a:noFill/>
          </a:ln>
        </p:spPr>
        <p:txBody>
          <a:bodyPr wrap="square">
            <a:spAutoFit/>
          </a:bodyPr>
          <a:p>
            <a:pPr marL="0" indent="408305"/>
            <a:r>
              <a:rPr lang="en-US" altLang="zh-CN" sz="2400" b="1">
                <a:solidFill>
                  <a:srgbClr val="FF0000"/>
                </a:solidFill>
                <a:ea typeface="宋体" panose="02010600030101010101" pitchFamily="2" charset="-122"/>
              </a:rPr>
              <a:t> </a:t>
            </a:r>
            <a:r>
              <a:rPr lang="en-US" altLang="zh-CN" sz="2400" b="1">
                <a:ea typeface="宋体" panose="02010600030101010101" pitchFamily="2" charset="-122"/>
              </a:rPr>
              <a:t>1.我要办税-出口退税管理-出口退免税申报-免抵退税申报。</a:t>
            </a:r>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r>
              <a:rPr lang="en-US" altLang="zh-CN" sz="2400" b="1">
                <a:ea typeface="宋体" panose="02010600030101010101" pitchFamily="2" charset="-122"/>
              </a:rPr>
              <a:t> </a:t>
            </a:r>
            <a:r>
              <a:rPr lang="en-US" altLang="zh-CN" sz="2400" b="1">
                <a:solidFill>
                  <a:srgbClr val="FF0000"/>
                </a:solidFill>
                <a:ea typeface="宋体" panose="02010600030101010101" pitchFamily="2" charset="-122"/>
              </a:rPr>
              <a:t>            </a:t>
            </a:r>
            <a:endParaRPr lang="zh-CN" altLang="en-US" sz="1600" b="0">
              <a:solidFill>
                <a:srgbClr val="0070C0"/>
              </a:solidFill>
              <a:ea typeface="宋体" panose="02010600030101010101" pitchFamily="2" charset="-122"/>
            </a:endParaRPr>
          </a:p>
        </p:txBody>
      </p:sp>
      <p:pic>
        <p:nvPicPr>
          <p:cNvPr id="2" name="图片 3" descr="免抵退税申报截图"/>
          <p:cNvPicPr>
            <a:picLocks noChangeAspect="1"/>
          </p:cNvPicPr>
          <p:nvPr/>
        </p:nvPicPr>
        <p:blipFill>
          <a:blip r:embed="rId1"/>
          <a:stretch>
            <a:fillRect/>
          </a:stretch>
        </p:blipFill>
        <p:spPr>
          <a:xfrm>
            <a:off x="2362200" y="2133600"/>
            <a:ext cx="7773670" cy="3941445"/>
          </a:xfrm>
          <a:prstGeom prst="rect">
            <a:avLst/>
          </a:prstGeom>
          <a:noFill/>
          <a:ln w="9525">
            <a:noFill/>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1"/>
          </p:nvPr>
        </p:nvSpPr>
        <p:spPr/>
        <p:txBody>
          <a:bodyPr/>
          <a:lstStyle/>
          <a:p>
            <a:fld id="{30BB4309-5CF4-7A43-9260-0E49B022BF04}" type="slidenum">
              <a:rPr lang="zh-CN" altLang="en-US" smtClean="0"/>
            </a:fld>
            <a:endParaRPr lang="zh-CN" altLang="en-US"/>
          </a:p>
        </p:txBody>
      </p:sp>
      <p:sp>
        <p:nvSpPr>
          <p:cNvPr id="9" name="矩形 8"/>
          <p:cNvSpPr/>
          <p:nvPr/>
        </p:nvSpPr>
        <p:spPr>
          <a:xfrm>
            <a:off x="1847528" y="1268760"/>
            <a:ext cx="8496944" cy="1753235"/>
          </a:xfrm>
          <a:prstGeom prst="rect">
            <a:avLst/>
          </a:prstGeom>
        </p:spPr>
        <p:txBody>
          <a:bodyPr wrap="square">
            <a:spAutoFit/>
          </a:bodyPr>
          <a:lstStyle/>
          <a:p>
            <a:r>
              <a:rPr lang="en-US" altLang="zh-CN" dirty="0"/>
              <a:t>      </a:t>
            </a:r>
            <a:endParaRPr lang="en-US" altLang="zh-CN" b="1" dirty="0"/>
          </a:p>
          <a:p>
            <a:endParaRPr lang="en-US" altLang="zh-CN" b="1" dirty="0"/>
          </a:p>
          <a:p>
            <a:endParaRPr lang="en-US" altLang="zh-CN" dirty="0"/>
          </a:p>
          <a:p>
            <a:endParaRPr lang="zh-CN" altLang="zh-CN" dirty="0"/>
          </a:p>
          <a:p>
            <a:endParaRPr lang="en-US" altLang="zh-CN" dirty="0"/>
          </a:p>
          <a:p>
            <a:endParaRPr lang="en-US" altLang="zh-CN" dirty="0"/>
          </a:p>
        </p:txBody>
      </p:sp>
      <p:sp>
        <p:nvSpPr>
          <p:cNvPr id="100" name="文本框 99"/>
          <p:cNvSpPr txBox="1"/>
          <p:nvPr/>
        </p:nvSpPr>
        <p:spPr>
          <a:xfrm>
            <a:off x="2119630" y="1155065"/>
            <a:ext cx="8076565" cy="460375"/>
          </a:xfrm>
          <a:prstGeom prst="rect">
            <a:avLst/>
          </a:prstGeom>
          <a:noFill/>
          <a:ln w="9525">
            <a:noFill/>
          </a:ln>
        </p:spPr>
        <p:txBody>
          <a:bodyPr wrap="square">
            <a:spAutoFit/>
          </a:bodyPr>
          <a:p>
            <a:pPr marL="0" indent="408305"/>
            <a:r>
              <a:rPr lang="en-US" altLang="zh-CN" sz="2400" b="1">
                <a:solidFill>
                  <a:srgbClr val="FF0000"/>
                </a:solidFill>
                <a:ea typeface="宋体" panose="02010600030101010101" pitchFamily="2" charset="-122"/>
              </a:rPr>
              <a:t>                   </a:t>
            </a:r>
            <a:endParaRPr lang="zh-CN" altLang="en-US" sz="1600" b="0">
              <a:solidFill>
                <a:srgbClr val="0070C0"/>
              </a:solidFill>
              <a:ea typeface="宋体" panose="02010600030101010101" pitchFamily="2" charset="-122"/>
            </a:endParaRPr>
          </a:p>
        </p:txBody>
      </p:sp>
      <p:sp>
        <p:nvSpPr>
          <p:cNvPr id="2" name="文本框 1"/>
          <p:cNvSpPr txBox="1"/>
          <p:nvPr/>
        </p:nvSpPr>
        <p:spPr>
          <a:xfrm>
            <a:off x="2119630" y="1155065"/>
            <a:ext cx="8076565" cy="3784600"/>
          </a:xfrm>
          <a:prstGeom prst="rect">
            <a:avLst/>
          </a:prstGeom>
          <a:noFill/>
          <a:ln w="9525">
            <a:noFill/>
          </a:ln>
        </p:spPr>
        <p:txBody>
          <a:bodyPr wrap="square">
            <a:spAutoFit/>
          </a:bodyPr>
          <a:p>
            <a:pPr marL="0" indent="408305"/>
            <a:r>
              <a:rPr lang="en-US" altLang="zh-CN" sz="2400" b="1">
                <a:solidFill>
                  <a:schemeClr val="tx1"/>
                </a:solidFill>
                <a:ea typeface="宋体" panose="02010600030101010101" pitchFamily="2" charset="-122"/>
              </a:rPr>
              <a:t>2</a:t>
            </a:r>
            <a:r>
              <a:rPr lang="en-US" altLang="zh-CN" sz="2400" b="1">
                <a:ea typeface="宋体" panose="02010600030101010101" pitchFamily="2" charset="-122"/>
              </a:rPr>
              <a:t>.通过首页搜索栏输入关键字查找出的“免抵退税申报”进入。</a:t>
            </a:r>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r>
              <a:rPr lang="en-US" altLang="zh-CN" sz="2400" b="1">
                <a:ea typeface="宋体" panose="02010600030101010101" pitchFamily="2" charset="-122"/>
              </a:rPr>
              <a:t> </a:t>
            </a:r>
            <a:r>
              <a:rPr lang="en-US" altLang="zh-CN" sz="2400" b="1">
                <a:solidFill>
                  <a:srgbClr val="FF0000"/>
                </a:solidFill>
                <a:ea typeface="宋体" panose="02010600030101010101" pitchFamily="2" charset="-122"/>
              </a:rPr>
              <a:t>            </a:t>
            </a:r>
            <a:endParaRPr lang="zh-CN" altLang="en-US" sz="1600" b="0">
              <a:solidFill>
                <a:srgbClr val="0070C0"/>
              </a:solidFill>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2286000" y="2057400"/>
            <a:ext cx="7663815" cy="3314700"/>
          </a:xfrm>
          <a:prstGeom prst="rect">
            <a:avLst/>
          </a:prstGeom>
        </p:spPr>
      </p:pic>
      <p:sp>
        <p:nvSpPr>
          <p:cNvPr id="6" name="文本框 5"/>
          <p:cNvSpPr txBox="1"/>
          <p:nvPr/>
        </p:nvSpPr>
        <p:spPr>
          <a:xfrm>
            <a:off x="820420" y="152400"/>
            <a:ext cx="7327900" cy="460375"/>
          </a:xfrm>
          <a:prstGeom prst="rect">
            <a:avLst/>
          </a:prstGeom>
          <a:noFill/>
        </p:spPr>
        <p:txBody>
          <a:bodyPr wrap="square" rtlCol="0">
            <a:spAutoFit/>
          </a:bodyPr>
          <a:p>
            <a:r>
              <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rPr>
              <a:t>免抵退税申报</a:t>
            </a:r>
            <a:endPar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429635" y="2743200"/>
            <a:ext cx="5333365" cy="922020"/>
          </a:xfrm>
          <a:prstGeom prst="rect">
            <a:avLst/>
          </a:prstGeom>
          <a:noFill/>
        </p:spPr>
        <p:txBody>
          <a:bodyPr wrap="square" rtlCol="0">
            <a:spAutoFit/>
          </a:bodyPr>
          <a:p>
            <a:r>
              <a:rPr lang="en-US" altLang="zh-CN" sz="5400" b="1" dirty="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sym typeface="+mn-ea"/>
              </a:rPr>
              <a:t>2.  </a:t>
            </a:r>
            <a:r>
              <a:rPr lang="zh-CN" altLang="en-US" sz="5400" b="1" dirty="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sym typeface="+mn-ea"/>
              </a:rPr>
              <a:t>新旧电局差异</a:t>
            </a:r>
            <a:endParaRPr lang="zh-CN" altLang="en-US" sz="5400" b="1" dirty="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1"/>
          </p:nvPr>
        </p:nvSpPr>
        <p:spPr/>
        <p:txBody>
          <a:bodyPr/>
          <a:lstStyle/>
          <a:p>
            <a:fld id="{30BB4309-5CF4-7A43-9260-0E49B022BF04}" type="slidenum">
              <a:rPr lang="zh-CN" altLang="en-US" smtClean="0"/>
            </a:fld>
            <a:endParaRPr lang="zh-CN" altLang="en-US"/>
          </a:p>
        </p:txBody>
      </p:sp>
      <p:sp>
        <p:nvSpPr>
          <p:cNvPr id="9" name="矩形 8"/>
          <p:cNvSpPr/>
          <p:nvPr/>
        </p:nvSpPr>
        <p:spPr>
          <a:xfrm>
            <a:off x="1847528" y="1268760"/>
            <a:ext cx="8496944" cy="1753235"/>
          </a:xfrm>
          <a:prstGeom prst="rect">
            <a:avLst/>
          </a:prstGeom>
        </p:spPr>
        <p:txBody>
          <a:bodyPr wrap="square">
            <a:spAutoFit/>
          </a:bodyPr>
          <a:lstStyle/>
          <a:p>
            <a:r>
              <a:rPr lang="en-US" altLang="zh-CN" dirty="0"/>
              <a:t>      </a:t>
            </a:r>
            <a:endParaRPr lang="en-US" altLang="zh-CN" b="1" dirty="0"/>
          </a:p>
          <a:p>
            <a:endParaRPr lang="en-US" altLang="zh-CN" b="1" dirty="0"/>
          </a:p>
          <a:p>
            <a:endParaRPr lang="en-US" altLang="zh-CN" dirty="0"/>
          </a:p>
          <a:p>
            <a:endParaRPr lang="zh-CN" altLang="zh-CN" dirty="0"/>
          </a:p>
          <a:p>
            <a:endParaRPr lang="en-US" altLang="zh-CN" dirty="0"/>
          </a:p>
          <a:p>
            <a:endParaRPr lang="en-US" altLang="zh-CN" dirty="0"/>
          </a:p>
        </p:txBody>
      </p:sp>
      <p:sp>
        <p:nvSpPr>
          <p:cNvPr id="100" name="文本框 99"/>
          <p:cNvSpPr txBox="1"/>
          <p:nvPr/>
        </p:nvSpPr>
        <p:spPr>
          <a:xfrm>
            <a:off x="2119630" y="1155065"/>
            <a:ext cx="8076565" cy="3784600"/>
          </a:xfrm>
          <a:prstGeom prst="rect">
            <a:avLst/>
          </a:prstGeom>
          <a:noFill/>
          <a:ln w="9525">
            <a:noFill/>
          </a:ln>
        </p:spPr>
        <p:txBody>
          <a:bodyPr wrap="square">
            <a:spAutoFit/>
          </a:bodyPr>
          <a:p>
            <a:pPr marL="0" indent="408305"/>
            <a:r>
              <a:rPr lang="en-US" altLang="zh-CN" sz="2400" b="1">
                <a:solidFill>
                  <a:srgbClr val="FF0000"/>
                </a:solidFill>
                <a:ea typeface="宋体" panose="02010600030101010101" pitchFamily="2" charset="-122"/>
              </a:rPr>
              <a:t> </a:t>
            </a:r>
            <a:r>
              <a:rPr lang="en-US" altLang="zh-CN" sz="2400" b="1">
                <a:ea typeface="宋体" panose="02010600030101010101" pitchFamily="2" charset="-122"/>
              </a:rPr>
              <a:t>1.</a:t>
            </a:r>
            <a:r>
              <a:rPr lang="zh-CN" altLang="en-US" sz="2400" b="1">
                <a:ea typeface="宋体" panose="02010600030101010101" pitchFamily="2" charset="-122"/>
              </a:rPr>
              <a:t>离线申报差异：</a:t>
            </a:r>
            <a:r>
              <a:rPr lang="zh-CN" altLang="en-US" sz="2400" b="1">
                <a:sym typeface="+mn-ea"/>
              </a:rPr>
              <a:t>新电局</a:t>
            </a:r>
            <a:r>
              <a:rPr lang="zh-CN" altLang="en-US" sz="2400" b="1">
                <a:ea typeface="宋体" panose="02010600030101010101" pitchFamily="2" charset="-122"/>
              </a:rPr>
              <a:t>功能路径为</a:t>
            </a:r>
            <a:r>
              <a:rPr lang="en-US" altLang="zh-CN" sz="2400" b="1">
                <a:ea typeface="宋体" panose="02010600030101010101" pitchFamily="2" charset="-122"/>
              </a:rPr>
              <a:t>“</a:t>
            </a:r>
            <a:r>
              <a:rPr lang="zh-CN" altLang="en-US" sz="2400" b="1">
                <a:ea typeface="宋体" panose="02010600030101010101" pitchFamily="2" charset="-122"/>
              </a:rPr>
              <a:t>我要办税</a:t>
            </a:r>
            <a:r>
              <a:rPr lang="en-US" altLang="zh-CN" sz="2400" b="1">
                <a:ea typeface="宋体" panose="02010600030101010101" pitchFamily="2" charset="-122"/>
              </a:rPr>
              <a:t>-</a:t>
            </a:r>
            <a:r>
              <a:rPr lang="zh-CN" altLang="en-US" sz="2400" b="1">
                <a:ea typeface="宋体" panose="02010600030101010101" pitchFamily="2" charset="-122"/>
              </a:rPr>
              <a:t>出口退税管理</a:t>
            </a:r>
            <a:r>
              <a:rPr lang="en-US" altLang="zh-CN" sz="2400" b="1">
                <a:ea typeface="宋体" panose="02010600030101010101" pitchFamily="2" charset="-122"/>
              </a:rPr>
              <a:t>-</a:t>
            </a:r>
            <a:r>
              <a:rPr lang="zh-CN" altLang="en-US" sz="2400" b="1">
                <a:ea typeface="宋体" panose="02010600030101010101" pitchFamily="2" charset="-122"/>
              </a:rPr>
              <a:t>离线申报</a:t>
            </a:r>
            <a:r>
              <a:rPr lang="en-US" altLang="zh-CN" sz="2400" b="1">
                <a:ea typeface="宋体" panose="02010600030101010101" pitchFamily="2" charset="-122"/>
              </a:rPr>
              <a:t>”</a:t>
            </a:r>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r>
              <a:rPr lang="en-US" altLang="zh-CN" sz="2400" b="1">
                <a:ea typeface="宋体" panose="02010600030101010101" pitchFamily="2" charset="-122"/>
              </a:rPr>
              <a:t> </a:t>
            </a:r>
            <a:r>
              <a:rPr lang="en-US" altLang="zh-CN" sz="2400" b="1">
                <a:solidFill>
                  <a:srgbClr val="FF0000"/>
                </a:solidFill>
                <a:ea typeface="宋体" panose="02010600030101010101" pitchFamily="2" charset="-122"/>
              </a:rPr>
              <a:t>            </a:t>
            </a:r>
            <a:endParaRPr lang="zh-CN" altLang="en-US" sz="1600" b="0">
              <a:solidFill>
                <a:srgbClr val="0070C0"/>
              </a:solidFill>
              <a:ea typeface="宋体" panose="02010600030101010101" pitchFamily="2" charset="-122"/>
            </a:endParaRPr>
          </a:p>
        </p:txBody>
      </p:sp>
      <p:pic>
        <p:nvPicPr>
          <p:cNvPr id="3" name="图片 2" descr="离线申报"/>
          <p:cNvPicPr>
            <a:picLocks noChangeAspect="1"/>
          </p:cNvPicPr>
          <p:nvPr/>
        </p:nvPicPr>
        <p:blipFill>
          <a:blip r:embed="rId1"/>
          <a:stretch>
            <a:fillRect/>
          </a:stretch>
        </p:blipFill>
        <p:spPr>
          <a:xfrm>
            <a:off x="1948815" y="2057400"/>
            <a:ext cx="8395970" cy="4363085"/>
          </a:xfrm>
          <a:prstGeom prst="rect">
            <a:avLst/>
          </a:prstGeom>
        </p:spPr>
      </p:pic>
      <p:sp>
        <p:nvSpPr>
          <p:cNvPr id="2" name="文本框 1"/>
          <p:cNvSpPr txBox="1"/>
          <p:nvPr/>
        </p:nvSpPr>
        <p:spPr>
          <a:xfrm>
            <a:off x="820420" y="152400"/>
            <a:ext cx="7327900" cy="460375"/>
          </a:xfrm>
          <a:prstGeom prst="rect">
            <a:avLst/>
          </a:prstGeom>
          <a:noFill/>
        </p:spPr>
        <p:txBody>
          <a:bodyPr wrap="square" rtlCol="0">
            <a:spAutoFit/>
          </a:bodyPr>
          <a:lstStyle/>
          <a:p>
            <a:r>
              <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rPr>
              <a:t>免抵退税申报</a:t>
            </a:r>
            <a:endPar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1"/>
          </p:nvPr>
        </p:nvSpPr>
        <p:spPr/>
        <p:txBody>
          <a:bodyPr/>
          <a:lstStyle/>
          <a:p>
            <a:fld id="{30BB4309-5CF4-7A43-9260-0E49B022BF04}" type="slidenum">
              <a:rPr lang="zh-CN" altLang="en-US" smtClean="0"/>
            </a:fld>
            <a:endParaRPr lang="zh-CN" altLang="en-US"/>
          </a:p>
        </p:txBody>
      </p:sp>
      <p:sp>
        <p:nvSpPr>
          <p:cNvPr id="9" name="矩形 8"/>
          <p:cNvSpPr/>
          <p:nvPr/>
        </p:nvSpPr>
        <p:spPr>
          <a:xfrm>
            <a:off x="1847528" y="1268760"/>
            <a:ext cx="8496944" cy="1753235"/>
          </a:xfrm>
          <a:prstGeom prst="rect">
            <a:avLst/>
          </a:prstGeom>
        </p:spPr>
        <p:txBody>
          <a:bodyPr wrap="square">
            <a:spAutoFit/>
          </a:bodyPr>
          <a:lstStyle/>
          <a:p>
            <a:r>
              <a:rPr lang="en-US" altLang="zh-CN" dirty="0"/>
              <a:t>      </a:t>
            </a:r>
            <a:endParaRPr lang="en-US" altLang="zh-CN" b="1" dirty="0"/>
          </a:p>
          <a:p>
            <a:endParaRPr lang="en-US" altLang="zh-CN" b="1" dirty="0"/>
          </a:p>
          <a:p>
            <a:endParaRPr lang="en-US" altLang="zh-CN" dirty="0"/>
          </a:p>
          <a:p>
            <a:endParaRPr lang="zh-CN" altLang="zh-CN" dirty="0"/>
          </a:p>
          <a:p>
            <a:endParaRPr lang="en-US" altLang="zh-CN" dirty="0"/>
          </a:p>
          <a:p>
            <a:endParaRPr lang="en-US" altLang="zh-CN" dirty="0"/>
          </a:p>
        </p:txBody>
      </p:sp>
      <p:sp>
        <p:nvSpPr>
          <p:cNvPr id="100" name="文本框 99"/>
          <p:cNvSpPr txBox="1"/>
          <p:nvPr/>
        </p:nvSpPr>
        <p:spPr>
          <a:xfrm>
            <a:off x="1828800" y="914400"/>
            <a:ext cx="8076565" cy="3784600"/>
          </a:xfrm>
          <a:prstGeom prst="rect">
            <a:avLst/>
          </a:prstGeom>
          <a:noFill/>
          <a:ln w="9525">
            <a:noFill/>
          </a:ln>
        </p:spPr>
        <p:txBody>
          <a:bodyPr wrap="square">
            <a:spAutoFit/>
          </a:bodyPr>
          <a:p>
            <a:pPr marL="0" indent="408305"/>
            <a:r>
              <a:rPr lang="zh-CN" sz="2400" b="1">
                <a:ea typeface="宋体" panose="02010600030101010101" pitchFamily="2" charset="-122"/>
              </a:rPr>
              <a:t>提供导入、审核结果反馈、删除、上传资料、数据自检、自检查询、正式申报按钮。</a:t>
            </a:r>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endParaRPr lang="en-US" altLang="zh-CN" sz="2400" b="1">
              <a:ea typeface="宋体" panose="02010600030101010101" pitchFamily="2" charset="-122"/>
            </a:endParaRPr>
          </a:p>
          <a:p>
            <a:pPr marL="0" indent="408305"/>
            <a:r>
              <a:rPr lang="en-US" altLang="zh-CN" sz="2400" b="1">
                <a:ea typeface="宋体" panose="02010600030101010101" pitchFamily="2" charset="-122"/>
              </a:rPr>
              <a:t> </a:t>
            </a:r>
            <a:r>
              <a:rPr lang="en-US" altLang="zh-CN" sz="2400" b="1">
                <a:solidFill>
                  <a:srgbClr val="FF0000"/>
                </a:solidFill>
                <a:ea typeface="宋体" panose="02010600030101010101" pitchFamily="2" charset="-122"/>
              </a:rPr>
              <a:t>            </a:t>
            </a:r>
            <a:endParaRPr lang="zh-CN" altLang="en-US" sz="1600" b="0">
              <a:solidFill>
                <a:srgbClr val="0070C0"/>
              </a:solidFill>
              <a:ea typeface="宋体" panose="02010600030101010101" pitchFamily="2" charset="-122"/>
            </a:endParaRPr>
          </a:p>
        </p:txBody>
      </p:sp>
      <p:pic>
        <p:nvPicPr>
          <p:cNvPr id="6" name="图片 5"/>
          <p:cNvPicPr>
            <a:picLocks noChangeAspect="1"/>
          </p:cNvPicPr>
          <p:nvPr/>
        </p:nvPicPr>
        <p:blipFill>
          <a:blip r:embed="rId1"/>
          <a:stretch>
            <a:fillRect/>
          </a:stretch>
        </p:blipFill>
        <p:spPr>
          <a:xfrm>
            <a:off x="2472690" y="1752600"/>
            <a:ext cx="7246620" cy="4882515"/>
          </a:xfrm>
          <a:prstGeom prst="rect">
            <a:avLst/>
          </a:prstGeom>
        </p:spPr>
      </p:pic>
      <p:sp>
        <p:nvSpPr>
          <p:cNvPr id="2" name="文本框 1"/>
          <p:cNvSpPr txBox="1"/>
          <p:nvPr/>
        </p:nvSpPr>
        <p:spPr>
          <a:xfrm>
            <a:off x="820420" y="152400"/>
            <a:ext cx="7327900" cy="460375"/>
          </a:xfrm>
          <a:prstGeom prst="rect">
            <a:avLst/>
          </a:prstGeom>
          <a:noFill/>
        </p:spPr>
        <p:txBody>
          <a:bodyPr wrap="square" rtlCol="0">
            <a:spAutoFit/>
          </a:bodyPr>
          <a:lstStyle/>
          <a:p>
            <a:r>
              <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rPr>
              <a:t>免抵退税申报</a:t>
            </a:r>
            <a:endPar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050415" y="838200"/>
            <a:ext cx="7929245" cy="1137285"/>
          </a:xfrm>
          <a:prstGeom prst="rect">
            <a:avLst/>
          </a:prstGeom>
          <a:noFill/>
        </p:spPr>
        <p:txBody>
          <a:bodyPr wrap="square" rtlCol="0">
            <a:spAutoFit/>
          </a:bodyPr>
          <a:p>
            <a:r>
              <a:rPr lang="en-US" altLang="zh-CN" sz="2400">
                <a:sym typeface="+mn-ea"/>
              </a:rPr>
              <a:t>       </a:t>
            </a:r>
            <a:r>
              <a:rPr lang="zh-CN" altLang="en-US" sz="2400" b="1">
                <a:latin typeface="华光书宋_CNKI" panose="02000500000000000000" charset="-122"/>
                <a:ea typeface="华光书宋_CNKI" panose="02000500000000000000" charset="-122"/>
                <a:cs typeface="华光书宋_CNKI" panose="02000500000000000000" charset="-122"/>
                <a:sym typeface="+mn-ea"/>
              </a:rPr>
              <a:t>纳税人在退税审核进度查询</a:t>
            </a:r>
            <a:r>
              <a:rPr lang="en-US" altLang="zh-CN" sz="2400" b="1">
                <a:latin typeface="华光书宋_CNKI" panose="02000500000000000000" charset="-122"/>
                <a:ea typeface="华光书宋_CNKI" panose="02000500000000000000" charset="-122"/>
                <a:cs typeface="华光书宋_CNKI" panose="02000500000000000000" charset="-122"/>
                <a:sym typeface="+mn-ea"/>
              </a:rPr>
              <a:t>-</a:t>
            </a:r>
            <a:r>
              <a:rPr lang="zh-CN" altLang="en-US" sz="2400" b="1">
                <a:latin typeface="华光书宋_CNKI" panose="02000500000000000000" charset="-122"/>
                <a:ea typeface="华光书宋_CNKI" panose="02000500000000000000" charset="-122"/>
                <a:cs typeface="华光书宋_CNKI" panose="02000500000000000000" charset="-122"/>
                <a:sym typeface="+mn-ea"/>
              </a:rPr>
              <a:t>文书下载里，可以下载并查看文书</a:t>
            </a:r>
            <a:endParaRPr lang="en-US" altLang="zh-CN" sz="2000">
              <a:sym typeface="+mn-ea"/>
            </a:endParaRPr>
          </a:p>
          <a:p>
            <a:r>
              <a:rPr lang="en-US" altLang="zh-CN" sz="2000">
                <a:sym typeface="+mn-ea"/>
              </a:rPr>
              <a:t>  </a:t>
            </a:r>
            <a:endParaRPr lang="zh-CN" altLang="en-US" sz="2000">
              <a:sym typeface="+mn-ea"/>
            </a:endParaRPr>
          </a:p>
        </p:txBody>
      </p:sp>
      <p:pic>
        <p:nvPicPr>
          <p:cNvPr id="2" name="图片 1" descr="撤销数据"/>
          <p:cNvPicPr>
            <a:picLocks noChangeAspect="1"/>
          </p:cNvPicPr>
          <p:nvPr/>
        </p:nvPicPr>
        <p:blipFill>
          <a:blip r:embed="rId1"/>
          <a:srcRect t="9272"/>
          <a:stretch>
            <a:fillRect/>
          </a:stretch>
        </p:blipFill>
        <p:spPr>
          <a:xfrm>
            <a:off x="2195830" y="1676400"/>
            <a:ext cx="7783830" cy="5018405"/>
          </a:xfrm>
          <a:prstGeom prst="rect">
            <a:avLst/>
          </a:prstGeom>
        </p:spPr>
      </p:pic>
      <p:sp>
        <p:nvSpPr>
          <p:cNvPr id="5" name="文本框 4"/>
          <p:cNvSpPr txBox="1"/>
          <p:nvPr/>
        </p:nvSpPr>
        <p:spPr>
          <a:xfrm>
            <a:off x="820420" y="152400"/>
            <a:ext cx="7327900" cy="460375"/>
          </a:xfrm>
          <a:prstGeom prst="rect">
            <a:avLst/>
          </a:prstGeom>
          <a:noFill/>
        </p:spPr>
        <p:txBody>
          <a:bodyPr wrap="square" rtlCol="0">
            <a:spAutoFit/>
          </a:bodyPr>
          <a:lstStyle/>
          <a:p>
            <a:r>
              <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rPr>
              <a:t>免抵退税申报</a:t>
            </a:r>
            <a:endPar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050415" y="685800"/>
            <a:ext cx="7929245" cy="1198880"/>
          </a:xfrm>
          <a:prstGeom prst="rect">
            <a:avLst/>
          </a:prstGeom>
          <a:noFill/>
        </p:spPr>
        <p:txBody>
          <a:bodyPr wrap="square" rtlCol="0">
            <a:spAutoFit/>
          </a:bodyPr>
          <a:p>
            <a:r>
              <a:rPr lang="en-US" altLang="zh-CN" sz="2400">
                <a:sym typeface="+mn-ea"/>
              </a:rPr>
              <a:t> </a:t>
            </a:r>
            <a:endParaRPr lang="en-US" altLang="zh-CN" sz="2000">
              <a:sym typeface="+mn-ea"/>
            </a:endParaRPr>
          </a:p>
          <a:p>
            <a:r>
              <a:rPr lang="en-US" altLang="zh-CN" sz="2000">
                <a:sym typeface="+mn-ea"/>
              </a:rPr>
              <a:t>     </a:t>
            </a:r>
            <a:r>
              <a:rPr lang="en-US" altLang="zh-CN" sz="2000" b="1">
                <a:sym typeface="+mn-ea"/>
              </a:rPr>
              <a:t>  </a:t>
            </a:r>
            <a:r>
              <a:rPr lang="en-US" altLang="zh-CN" sz="2400" b="1">
                <a:sym typeface="+mn-ea"/>
              </a:rPr>
              <a:t> </a:t>
            </a:r>
            <a:r>
              <a:rPr lang="en-US" altLang="zh-CN" sz="2400" b="1">
                <a:latin typeface="华光书宋_CNKI" panose="02000500000000000000" charset="-122"/>
                <a:ea typeface="华光书宋_CNKI" panose="02000500000000000000" charset="-122"/>
                <a:cs typeface="华光书宋_CNKI" panose="02000500000000000000" charset="-122"/>
                <a:sym typeface="+mn-ea"/>
              </a:rPr>
              <a:t>3.</a:t>
            </a:r>
            <a:r>
              <a:rPr lang="zh-CN" altLang="en-US" sz="2400" b="1">
                <a:latin typeface="华光书宋_CNKI" panose="02000500000000000000" charset="-122"/>
                <a:ea typeface="华光书宋_CNKI" panose="02000500000000000000" charset="-122"/>
                <a:cs typeface="华光书宋_CNKI" panose="02000500000000000000" charset="-122"/>
                <a:sym typeface="+mn-ea"/>
              </a:rPr>
              <a:t>退税审核进度查询差异：可以查看审核进度、下载文书和证明、撤销申报数据。</a:t>
            </a:r>
            <a:endParaRPr lang="zh-CN" altLang="en-US" sz="2400" b="1">
              <a:latin typeface="华光书宋_CNKI" panose="02000500000000000000" charset="-122"/>
              <a:ea typeface="华光书宋_CNKI" panose="02000500000000000000" charset="-122"/>
              <a:cs typeface="华光书宋_CNKI" panose="02000500000000000000" charset="-122"/>
              <a:sym typeface="+mn-ea"/>
            </a:endParaRPr>
          </a:p>
        </p:txBody>
      </p:sp>
      <p:pic>
        <p:nvPicPr>
          <p:cNvPr id="2" name="图片 1" descr="撤销数据"/>
          <p:cNvPicPr>
            <a:picLocks noChangeAspect="1"/>
          </p:cNvPicPr>
          <p:nvPr/>
        </p:nvPicPr>
        <p:blipFill>
          <a:blip r:embed="rId1"/>
          <a:srcRect t="9974"/>
          <a:stretch>
            <a:fillRect/>
          </a:stretch>
        </p:blipFill>
        <p:spPr>
          <a:xfrm>
            <a:off x="2498090" y="1905000"/>
            <a:ext cx="7195185" cy="4603115"/>
          </a:xfrm>
          <a:prstGeom prst="rect">
            <a:avLst/>
          </a:prstGeom>
        </p:spPr>
      </p:pic>
      <p:sp>
        <p:nvSpPr>
          <p:cNvPr id="5" name="文本框 4"/>
          <p:cNvSpPr txBox="1"/>
          <p:nvPr/>
        </p:nvSpPr>
        <p:spPr>
          <a:xfrm>
            <a:off x="820420" y="152400"/>
            <a:ext cx="7327900" cy="460375"/>
          </a:xfrm>
          <a:prstGeom prst="rect">
            <a:avLst/>
          </a:prstGeom>
          <a:noFill/>
        </p:spPr>
        <p:txBody>
          <a:bodyPr wrap="square" rtlCol="0">
            <a:spAutoFit/>
          </a:bodyPr>
          <a:lstStyle/>
          <a:p>
            <a:r>
              <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rPr>
              <a:t>免抵退税申报</a:t>
            </a:r>
            <a:endParaRPr lang="zh-CN" altLang="en-US" sz="2400" b="1" dirty="0">
              <a:solidFill>
                <a:schemeClr val="tx1"/>
              </a:solidFill>
              <a:effectLst>
                <a:outerShdw blurRad="38100" dist="19050" dir="2700000" algn="tl" rotWithShape="0">
                  <a:schemeClr val="dk1">
                    <a:alpha val="40000"/>
                  </a:schemeClr>
                </a:outerShdw>
              </a:effectLst>
              <a:latin typeface="华光书宋_CNKI" panose="02000500000000000000" charset="-122"/>
              <a:ea typeface="华光书宋_CNKI" panose="02000500000000000000" charset="-122"/>
              <a:sym typeface="+mn-ea"/>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791" y="2444764"/>
            <a:ext cx="3858155" cy="2256807"/>
            <a:chOff x="-348240" y="1272812"/>
            <a:chExt cx="3067237" cy="1692605"/>
          </a:xfrm>
        </p:grpSpPr>
        <p:sp>
          <p:nvSpPr>
            <p:cNvPr id="52" name="平行四边形 51"/>
            <p:cNvSpPr/>
            <p:nvPr/>
          </p:nvSpPr>
          <p:spPr>
            <a:xfrm>
              <a:off x="-348240" y="1272812"/>
              <a:ext cx="3067237" cy="1692605"/>
            </a:xfrm>
            <a:prstGeom prst="parallelogram">
              <a:avLst>
                <a:gd name="adj" fmla="val 388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65"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 Placeholder 4"/>
            <p:cNvSpPr txBox="1"/>
            <p:nvPr/>
          </p:nvSpPr>
          <p:spPr>
            <a:xfrm>
              <a:off x="36932" y="1851760"/>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目录</a:t>
              </a:r>
              <a:endParaRPr kumimoji="0" lang="en-US" altLang="zh-CN" sz="7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Contents</a:t>
              </a:r>
              <a:endParaRPr kumimoji="0" lang="en-GB" sz="373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48"/>
          <p:cNvSpPr txBox="1"/>
          <p:nvPr/>
        </p:nvSpPr>
        <p:spPr>
          <a:xfrm>
            <a:off x="4916665" y="666097"/>
            <a:ext cx="6685889" cy="585864"/>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strike="noStrike" kern="1200" cap="none" spc="0" normalizeH="0" baseline="0" dirty="0">
                <a:solidFill>
                  <a:schemeClr val="tx1">
                    <a:lumMod val="75000"/>
                    <a:lumOff val="25000"/>
                  </a:schemeClr>
                </a:solidFill>
                <a:sym typeface="微软雅黑" panose="020B0503020204020204" pitchFamily="34" charset="-122"/>
              </a:rPr>
              <a:t>增值税及附加税费申报（一般纳税人适用）介绍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grpSp>
        <p:nvGrpSpPr>
          <p:cNvPr id="3" name="Group 139"/>
          <p:cNvGrpSpPr/>
          <p:nvPr/>
        </p:nvGrpSpPr>
        <p:grpSpPr>
          <a:xfrm>
            <a:off x="8830924" y="4924249"/>
            <a:ext cx="479968" cy="478229"/>
            <a:chOff x="4530725" y="1808163"/>
            <a:chExt cx="438150" cy="436563"/>
          </a:xfrm>
          <a:solidFill>
            <a:srgbClr val="005DA2"/>
          </a:solidFill>
        </p:grpSpPr>
        <p:sp>
          <p:nvSpPr>
            <p:cNvPr id="4"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7"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8" name="Oval 69"/>
            <p:cNvSpPr>
              <a:spLocks noChangeArrowheads="1"/>
            </p:cNvSpPr>
            <p:nvPr/>
          </p:nvSpPr>
          <p:spPr bwMode="auto">
            <a:xfrm>
              <a:off x="4714875" y="1993900"/>
              <a:ext cx="68263" cy="66675"/>
            </a:xfrm>
            <a:prstGeom prst="ellipse">
              <a:avLst/>
            </a:prstGeom>
            <a:grpFill/>
            <a:ln w="9525">
              <a:noFill/>
              <a:round/>
            </a:ln>
          </p:spPr>
          <p:txBody>
            <a:bodyPr vert="horz" wrap="square" lIns="108661" tIns="54331" rIns="108661" bIns="54331" numCol="1" anchor="t" anchorCtr="0" compatLnSpc="1"/>
            <a:lstStyle/>
            <a:p>
              <a:pPr>
                <a:lnSpc>
                  <a:spcPct val="120000"/>
                </a:lnSpc>
              </a:pPr>
              <a:endParaRPr lang="en-US" sz="152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0" name="TextBox 15"/>
          <p:cNvSpPr txBox="1"/>
          <p:nvPr/>
        </p:nvSpPr>
        <p:spPr>
          <a:xfrm>
            <a:off x="5975202" y="4450349"/>
            <a:ext cx="394660" cy="502445"/>
          </a:xfrm>
          <a:prstGeom prst="rect">
            <a:avLst/>
          </a:prstGeom>
          <a:noFill/>
        </p:spPr>
        <p:txBody>
          <a:bodyPr wrap="non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48"/>
          <p:cNvSpPr txBox="1"/>
          <p:nvPr/>
        </p:nvSpPr>
        <p:spPr>
          <a:xfrm>
            <a:off x="4961890" y="2413635"/>
            <a:ext cx="3288665"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增值税留抵退税</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36" name="TextBox 48"/>
          <p:cNvSpPr txBox="1"/>
          <p:nvPr/>
        </p:nvSpPr>
        <p:spPr>
          <a:xfrm>
            <a:off x="4916805" y="1547495"/>
            <a:ext cx="622300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增值税及附加税费申报（小规模纳税人）介绍</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37" name="TextBox 48"/>
          <p:cNvSpPr txBox="1"/>
          <p:nvPr/>
        </p:nvSpPr>
        <p:spPr>
          <a:xfrm>
            <a:off x="5018405" y="3198495"/>
            <a:ext cx="3025775"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mn-ea"/>
              </a:rPr>
              <a:t>出口退(免)税备案</a:t>
            </a:r>
            <a:endParaRPr kumimoji="0" lang="zh-CN" altLang="en-US" sz="2200" i="0" strike="noStrike" kern="1200" cap="none" spc="0" normalizeH="0" baseline="0" dirty="0">
              <a:solidFill>
                <a:schemeClr val="tx1">
                  <a:lumMod val="75000"/>
                  <a:lumOff val="25000"/>
                </a:schemeClr>
              </a:solidFill>
              <a:sym typeface="微软雅黑" panose="020B0503020204020204" pitchFamily="34" charset="-122"/>
            </a:endParaRPr>
          </a:p>
        </p:txBody>
      </p:sp>
      <p:sp>
        <p:nvSpPr>
          <p:cNvPr id="51" name="椭圆 50"/>
          <p:cNvSpPr/>
          <p:nvPr/>
        </p:nvSpPr>
        <p:spPr>
          <a:xfrm>
            <a:off x="4224471" y="67498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15"/>
          <p:cNvSpPr txBox="1"/>
          <p:nvPr/>
        </p:nvSpPr>
        <p:spPr>
          <a:xfrm>
            <a:off x="4347380" y="70789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椭圆 53"/>
          <p:cNvSpPr/>
          <p:nvPr/>
        </p:nvSpPr>
        <p:spPr>
          <a:xfrm>
            <a:off x="4239790" y="1514366"/>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15"/>
          <p:cNvSpPr txBox="1"/>
          <p:nvPr/>
        </p:nvSpPr>
        <p:spPr>
          <a:xfrm>
            <a:off x="4362699" y="1547271"/>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椭圆 55"/>
          <p:cNvSpPr/>
          <p:nvPr/>
        </p:nvSpPr>
        <p:spPr>
          <a:xfrm>
            <a:off x="4238503" y="2380468"/>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15"/>
          <p:cNvSpPr txBox="1"/>
          <p:nvPr/>
        </p:nvSpPr>
        <p:spPr>
          <a:xfrm>
            <a:off x="4361412" y="2413373"/>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椭圆 62"/>
          <p:cNvSpPr/>
          <p:nvPr/>
        </p:nvSpPr>
        <p:spPr>
          <a:xfrm>
            <a:off x="4242406" y="3193077"/>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TextBox 15"/>
          <p:cNvSpPr txBox="1"/>
          <p:nvPr/>
        </p:nvSpPr>
        <p:spPr>
          <a:xfrm>
            <a:off x="4365315" y="3225982"/>
            <a:ext cx="394660" cy="50244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 name="椭圆 66"/>
          <p:cNvSpPr/>
          <p:nvPr/>
        </p:nvSpPr>
        <p:spPr>
          <a:xfrm>
            <a:off x="4249516" y="4028349"/>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15"/>
          <p:cNvSpPr txBox="1"/>
          <p:nvPr/>
        </p:nvSpPr>
        <p:spPr>
          <a:xfrm>
            <a:off x="4372425" y="4039664"/>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 name="椭圆 68"/>
          <p:cNvSpPr/>
          <p:nvPr/>
        </p:nvSpPr>
        <p:spPr>
          <a:xfrm>
            <a:off x="4238503" y="4867484"/>
            <a:ext cx="640479" cy="59179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dist"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TextBox 15"/>
          <p:cNvSpPr txBox="1"/>
          <p:nvPr/>
        </p:nvSpPr>
        <p:spPr>
          <a:xfrm>
            <a:off x="4361412" y="4913089"/>
            <a:ext cx="394660" cy="5016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665" b="1"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6</a:t>
            </a:r>
            <a:endParaRPr kumimoji="0" lang="zh-CN" altLang="en-US" sz="266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48"/>
          <p:cNvSpPr txBox="1"/>
          <p:nvPr/>
        </p:nvSpPr>
        <p:spPr>
          <a:xfrm>
            <a:off x="5075555" y="4028440"/>
            <a:ext cx="291211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chemeClr val="tx1">
                    <a:lumMod val="75000"/>
                    <a:lumOff val="25000"/>
                  </a:schemeClr>
                </a:solidFill>
                <a:sym typeface="微软雅黑" panose="020B0503020204020204" pitchFamily="34" charset="-122"/>
              </a:rPr>
              <a:t>免抵退税申报</a:t>
            </a:r>
            <a:endParaRPr lang="zh-CN" altLang="en-US" sz="2200" dirty="0">
              <a:solidFill>
                <a:schemeClr val="tx1">
                  <a:lumMod val="75000"/>
                  <a:lumOff val="25000"/>
                </a:schemeClr>
              </a:solidFill>
              <a:sym typeface="微软雅黑" panose="020B0503020204020204" pitchFamily="34" charset="-122"/>
            </a:endParaRPr>
          </a:p>
        </p:txBody>
      </p:sp>
      <p:sp>
        <p:nvSpPr>
          <p:cNvPr id="10" name="TextBox 48"/>
          <p:cNvSpPr txBox="1"/>
          <p:nvPr/>
        </p:nvSpPr>
        <p:spPr>
          <a:xfrm>
            <a:off x="5074920" y="4869815"/>
            <a:ext cx="2912110" cy="586105"/>
          </a:xfrm>
          <a:prstGeom prst="rect">
            <a:avLst/>
          </a:prstGeom>
          <a:ln w="15875">
            <a:noFill/>
          </a:ln>
        </p:spPr>
        <p:txBody>
          <a:bodyPr wrap="square" lIns="91440" tIns="45720" rIns="91440" bIns="45720" anchor="ctr">
            <a:noAutofit/>
          </a:bodyPr>
          <a:lstStyle>
            <a:defPPr>
              <a:defRPr lang="zh-CN"/>
            </a:defPPr>
            <a:lvl1pPr>
              <a:defRPr b="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200" dirty="0">
                <a:solidFill>
                  <a:srgbClr val="005DA2"/>
                </a:solidFill>
                <a:sym typeface="微软雅黑" panose="020B0503020204020204" pitchFamily="34" charset="-122"/>
              </a:rPr>
              <a:t>退税审核进度查询</a:t>
            </a:r>
            <a:endParaRPr lang="zh-CN" altLang="en-US" sz="2200" dirty="0">
              <a:solidFill>
                <a:srgbClr val="005DA2"/>
              </a:solidFill>
              <a:sym typeface="微软雅黑" panose="020B0503020204020204" pitchFamily="34" charset="-122"/>
            </a:endParaRPr>
          </a:p>
        </p:txBody>
      </p:sp>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nodeType="withEffect">
                                  <p:stCondLst>
                                    <p:cond delay="0"/>
                                  </p:stCondLst>
                                  <p:childTnLst>
                                    <p:animRot by="21600000">
                                      <p:cBhvr>
                                        <p:cTn id="9" dur="3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365375" y="1947545"/>
            <a:ext cx="2167890" cy="3046095"/>
          </a:xfrm>
          <a:prstGeom prst="rect">
            <a:avLst/>
          </a:prstGeom>
          <a:noFill/>
        </p:spPr>
        <p:txBody>
          <a:bodyPr wrap="square" rtlCol="0">
            <a:spAutoFit/>
          </a:bodyPr>
          <a:p>
            <a:r>
              <a:rPr lang="zh-CN" altLang="en-US" sz="2400"/>
              <a:t>一、功能路径</a:t>
            </a:r>
            <a:endParaRPr lang="zh-CN" altLang="en-US" sz="2400"/>
          </a:p>
          <a:p>
            <a:r>
              <a:rPr lang="en-US" altLang="zh-CN" sz="2400">
                <a:sym typeface="+mn-ea"/>
              </a:rPr>
              <a:t>       </a:t>
            </a:r>
            <a:r>
              <a:rPr lang="zh-CN" altLang="en-US" sz="2400">
                <a:sym typeface="+mn-ea"/>
              </a:rPr>
              <a:t>登录新电子税局后，点击【我要查询】-【一户式查询】-【退税审核进度查询】功能菜单。</a:t>
            </a:r>
            <a:endParaRPr lang="zh-CN" altLang="en-US" sz="2400"/>
          </a:p>
        </p:txBody>
      </p:sp>
      <p:pic>
        <p:nvPicPr>
          <p:cNvPr id="30" name="图片 29" descr="进度查询1"/>
          <p:cNvPicPr>
            <a:picLocks noChangeAspect="1"/>
          </p:cNvPicPr>
          <p:nvPr/>
        </p:nvPicPr>
        <p:blipFill>
          <a:blip r:embed="rId1"/>
          <a:stretch>
            <a:fillRect/>
          </a:stretch>
        </p:blipFill>
        <p:spPr>
          <a:xfrm>
            <a:off x="4800600" y="1371600"/>
            <a:ext cx="5633085" cy="4024630"/>
          </a:xfrm>
          <a:prstGeom prst="rect">
            <a:avLst/>
          </a:prstGeom>
        </p:spPr>
      </p:pic>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退税审核进度查询</a:t>
            </a:r>
            <a:endParaRPr lang="zh-CN" altLang="en-US" sz="2400" b="1"/>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365375" y="1906270"/>
            <a:ext cx="2552700" cy="3046095"/>
          </a:xfrm>
          <a:prstGeom prst="rect">
            <a:avLst/>
          </a:prstGeom>
          <a:noFill/>
        </p:spPr>
        <p:txBody>
          <a:bodyPr wrap="square" rtlCol="0">
            <a:spAutoFit/>
          </a:bodyPr>
          <a:p>
            <a:r>
              <a:rPr lang="en-US" altLang="zh-CN" sz="2400">
                <a:sym typeface="+mn-ea"/>
              </a:rPr>
              <a:t>       </a:t>
            </a:r>
            <a:r>
              <a:rPr lang="zh-CN" sz="2400">
                <a:sym typeface="+mn-ea"/>
              </a:rPr>
              <a:t>在提交相应流程后提出的提交成功对话框中的</a:t>
            </a:r>
            <a:r>
              <a:rPr lang="en-US" altLang="zh-CN" sz="2400">
                <a:sym typeface="+mn-ea"/>
              </a:rPr>
              <a:t>“</a:t>
            </a:r>
            <a:r>
              <a:rPr lang="zh-CN" altLang="en-US" sz="2400">
                <a:sym typeface="+mn-ea"/>
              </a:rPr>
              <a:t>退税审核进度查询</a:t>
            </a:r>
            <a:r>
              <a:rPr lang="en-US" altLang="zh-CN" sz="2400">
                <a:sym typeface="+mn-ea"/>
              </a:rPr>
              <a:t>”</a:t>
            </a:r>
            <a:r>
              <a:rPr lang="zh-CN" altLang="en-US" sz="2400">
                <a:sym typeface="+mn-ea"/>
              </a:rPr>
              <a:t>按钮也可以进入到</a:t>
            </a:r>
            <a:r>
              <a:rPr lang="en-US" altLang="zh-CN" sz="2400">
                <a:sym typeface="+mn-ea"/>
              </a:rPr>
              <a:t>“</a:t>
            </a:r>
            <a:r>
              <a:rPr lang="zh-CN" altLang="en-US" sz="2400">
                <a:sym typeface="+mn-ea"/>
              </a:rPr>
              <a:t>退税审核进度查询</a:t>
            </a:r>
            <a:r>
              <a:rPr lang="en-US" altLang="zh-CN" sz="2400">
                <a:sym typeface="+mn-ea"/>
              </a:rPr>
              <a:t>”</a:t>
            </a:r>
            <a:r>
              <a:rPr lang="zh-CN" altLang="en-US" sz="2400">
                <a:sym typeface="+mn-ea"/>
              </a:rPr>
              <a:t>功能菜单。</a:t>
            </a:r>
            <a:endParaRPr lang="zh-CN" altLang="en-US" sz="2400">
              <a:sym typeface="+mn-ea"/>
            </a:endParaRPr>
          </a:p>
        </p:txBody>
      </p:sp>
      <p:pic>
        <p:nvPicPr>
          <p:cNvPr id="4" name="图片 3" descr="进度查询5"/>
          <p:cNvPicPr>
            <a:picLocks noChangeAspect="1"/>
          </p:cNvPicPr>
          <p:nvPr/>
        </p:nvPicPr>
        <p:blipFill>
          <a:blip r:embed="rId1"/>
          <a:stretch>
            <a:fillRect/>
          </a:stretch>
        </p:blipFill>
        <p:spPr>
          <a:xfrm>
            <a:off x="5105400" y="1549400"/>
            <a:ext cx="5282565" cy="3759200"/>
          </a:xfrm>
          <a:prstGeom prst="rect">
            <a:avLst/>
          </a:prstGeom>
        </p:spPr>
      </p:pic>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退税审核进度查询</a:t>
            </a:r>
            <a:endParaRPr lang="zh-CN" altLang="en-US" sz="2400" b="1"/>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365375" y="1947545"/>
            <a:ext cx="2167890" cy="2676525"/>
          </a:xfrm>
          <a:prstGeom prst="rect">
            <a:avLst/>
          </a:prstGeom>
          <a:noFill/>
        </p:spPr>
        <p:txBody>
          <a:bodyPr wrap="square" rtlCol="0">
            <a:spAutoFit/>
          </a:bodyPr>
          <a:p>
            <a:r>
              <a:rPr lang="zh-CN" altLang="en-US" sz="2400"/>
              <a:t>二、操作流程</a:t>
            </a:r>
            <a:endParaRPr lang="zh-CN" altLang="en-US" sz="2400"/>
          </a:p>
          <a:p>
            <a:r>
              <a:rPr lang="en-US" altLang="zh-CN" sz="2400">
                <a:sym typeface="+mn-ea"/>
              </a:rPr>
              <a:t>       </a:t>
            </a:r>
            <a:r>
              <a:rPr lang="zh-CN" altLang="en-US" sz="2400">
                <a:sym typeface="+mn-ea"/>
              </a:rPr>
              <a:t>进入退税审核进度查询界面后，可以看到所有的出口退税相关流程。</a:t>
            </a:r>
            <a:endParaRPr lang="zh-CN" altLang="en-US" sz="2400"/>
          </a:p>
        </p:txBody>
      </p:sp>
      <p:pic>
        <p:nvPicPr>
          <p:cNvPr id="2" name="图片 1" descr="进度查询2"/>
          <p:cNvPicPr>
            <a:picLocks noChangeAspect="1"/>
          </p:cNvPicPr>
          <p:nvPr/>
        </p:nvPicPr>
        <p:blipFill>
          <a:blip r:embed="rId1"/>
          <a:stretch>
            <a:fillRect/>
          </a:stretch>
        </p:blipFill>
        <p:spPr>
          <a:xfrm>
            <a:off x="4876800" y="1580515"/>
            <a:ext cx="5311775" cy="3780155"/>
          </a:xfrm>
          <a:prstGeom prst="rect">
            <a:avLst/>
          </a:prstGeom>
        </p:spPr>
      </p:pic>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退税审核进度查询</a:t>
            </a:r>
            <a:endParaRPr lang="zh-CN" altLang="en-US" sz="2400" b="1"/>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365375" y="2460625"/>
            <a:ext cx="2346960" cy="1938020"/>
          </a:xfrm>
          <a:prstGeom prst="rect">
            <a:avLst/>
          </a:prstGeom>
          <a:noFill/>
        </p:spPr>
        <p:txBody>
          <a:bodyPr wrap="square" rtlCol="0">
            <a:spAutoFit/>
          </a:bodyPr>
          <a:p>
            <a:r>
              <a:rPr lang="en-US" altLang="zh-CN" sz="2400">
                <a:sym typeface="+mn-ea"/>
              </a:rPr>
              <a:t>       </a:t>
            </a:r>
            <a:r>
              <a:rPr lang="zh-CN" altLang="en-US" sz="2400">
                <a:sym typeface="+mn-ea"/>
              </a:rPr>
              <a:t>点击</a:t>
            </a:r>
            <a:r>
              <a:rPr lang="en-US" altLang="zh-CN" sz="2400">
                <a:sym typeface="+mn-ea"/>
              </a:rPr>
              <a:t>“</a:t>
            </a:r>
            <a:r>
              <a:rPr lang="zh-CN" altLang="en-US" sz="2400">
                <a:sym typeface="+mn-ea"/>
              </a:rPr>
              <a:t>审核进度</a:t>
            </a:r>
            <a:r>
              <a:rPr lang="en-US" altLang="zh-CN" sz="2400">
                <a:sym typeface="+mn-ea"/>
              </a:rPr>
              <a:t>”</a:t>
            </a:r>
            <a:r>
              <a:rPr lang="zh-CN" altLang="en-US" sz="2400">
                <a:sym typeface="+mn-ea"/>
              </a:rPr>
              <a:t>按钮可以查询到相应流程的审核进度。</a:t>
            </a:r>
            <a:endParaRPr lang="zh-CN" altLang="en-US" sz="2400">
              <a:sym typeface="+mn-ea"/>
            </a:endParaRPr>
          </a:p>
        </p:txBody>
      </p:sp>
      <p:pic>
        <p:nvPicPr>
          <p:cNvPr id="3" name="图片 2" descr="进度查询3"/>
          <p:cNvPicPr>
            <a:picLocks noChangeAspect="1"/>
          </p:cNvPicPr>
          <p:nvPr/>
        </p:nvPicPr>
        <p:blipFill>
          <a:blip r:embed="rId1"/>
          <a:stretch>
            <a:fillRect/>
          </a:stretch>
        </p:blipFill>
        <p:spPr>
          <a:xfrm>
            <a:off x="5029200" y="1536065"/>
            <a:ext cx="5328285" cy="3786505"/>
          </a:xfrm>
          <a:prstGeom prst="rect">
            <a:avLst/>
          </a:prstGeom>
        </p:spPr>
      </p:pic>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退税审核进度查询</a:t>
            </a:r>
            <a:endParaRPr lang="zh-CN" altLang="en-US" sz="2400" b="1"/>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057400" y="2057400"/>
            <a:ext cx="2346960" cy="3415030"/>
          </a:xfrm>
          <a:prstGeom prst="rect">
            <a:avLst/>
          </a:prstGeom>
          <a:noFill/>
        </p:spPr>
        <p:txBody>
          <a:bodyPr wrap="square" rtlCol="0">
            <a:spAutoFit/>
          </a:bodyPr>
          <a:p>
            <a:r>
              <a:rPr lang="en-US" altLang="zh-CN" sz="2400">
                <a:sym typeface="+mn-ea"/>
              </a:rPr>
              <a:t>       </a:t>
            </a:r>
            <a:r>
              <a:rPr lang="zh-CN" altLang="en-US" sz="2400">
                <a:sym typeface="+mn-ea"/>
              </a:rPr>
              <a:t>点击</a:t>
            </a:r>
            <a:r>
              <a:rPr lang="en-US" altLang="zh-CN" sz="2400">
                <a:sym typeface="+mn-ea"/>
              </a:rPr>
              <a:t>“</a:t>
            </a:r>
            <a:r>
              <a:rPr lang="zh-CN" altLang="en-US" sz="2400">
                <a:sym typeface="+mn-ea"/>
              </a:rPr>
              <a:t>文书下载</a:t>
            </a:r>
            <a:r>
              <a:rPr lang="en-US" altLang="zh-CN" sz="2400">
                <a:sym typeface="+mn-ea"/>
              </a:rPr>
              <a:t>”</a:t>
            </a:r>
            <a:r>
              <a:rPr lang="zh-CN" altLang="en-US" sz="2400">
                <a:sym typeface="+mn-ea"/>
              </a:rPr>
              <a:t>按钮可以查询到出具的相关税务文书。在弹出的对话框中点击</a:t>
            </a:r>
            <a:r>
              <a:rPr lang="en-US" altLang="zh-CN" sz="2400">
                <a:sym typeface="+mn-ea"/>
              </a:rPr>
              <a:t>“</a:t>
            </a:r>
            <a:r>
              <a:rPr lang="zh-CN" altLang="en-US" sz="2400">
                <a:sym typeface="+mn-ea"/>
              </a:rPr>
              <a:t>文书下载</a:t>
            </a:r>
            <a:r>
              <a:rPr lang="en-US" altLang="zh-CN" sz="2400">
                <a:sym typeface="+mn-ea"/>
              </a:rPr>
              <a:t>”</a:t>
            </a:r>
            <a:r>
              <a:rPr lang="zh-CN" altLang="en-US" sz="2400">
                <a:sym typeface="+mn-ea"/>
              </a:rPr>
              <a:t>可以下载</a:t>
            </a:r>
            <a:r>
              <a:rPr lang="en-US" altLang="zh-CN" sz="2400">
                <a:sym typeface="+mn-ea"/>
              </a:rPr>
              <a:t>PDF</a:t>
            </a:r>
            <a:r>
              <a:rPr lang="zh-CN" altLang="en-US" sz="2400">
                <a:sym typeface="+mn-ea"/>
              </a:rPr>
              <a:t>格式的税务文书。</a:t>
            </a:r>
            <a:endParaRPr lang="zh-CN" altLang="en-US" sz="2400">
              <a:sym typeface="+mn-ea"/>
            </a:endParaRPr>
          </a:p>
        </p:txBody>
      </p:sp>
      <p:pic>
        <p:nvPicPr>
          <p:cNvPr id="2" name="图片 1" descr="文书2"/>
          <p:cNvPicPr>
            <a:picLocks noChangeAspect="1"/>
          </p:cNvPicPr>
          <p:nvPr/>
        </p:nvPicPr>
        <p:blipFill>
          <a:blip r:embed="rId1"/>
          <a:stretch>
            <a:fillRect/>
          </a:stretch>
        </p:blipFill>
        <p:spPr>
          <a:xfrm>
            <a:off x="4572000" y="1524000"/>
            <a:ext cx="6042660" cy="4312285"/>
          </a:xfrm>
          <a:prstGeom prst="rect">
            <a:avLst/>
          </a:prstGeom>
        </p:spPr>
      </p:pic>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退税审核进度查询</a:t>
            </a:r>
            <a:endParaRPr lang="zh-CN" altLang="en-US" sz="2400" b="1"/>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2050415" y="1719580"/>
            <a:ext cx="2635885" cy="3784600"/>
          </a:xfrm>
          <a:prstGeom prst="rect">
            <a:avLst/>
          </a:prstGeom>
          <a:noFill/>
        </p:spPr>
        <p:txBody>
          <a:bodyPr wrap="square" rtlCol="0">
            <a:spAutoFit/>
          </a:bodyPr>
          <a:p>
            <a:r>
              <a:rPr lang="en-US" altLang="zh-CN" sz="2400">
                <a:sym typeface="+mn-ea"/>
              </a:rPr>
              <a:t>       </a:t>
            </a:r>
            <a:r>
              <a:rPr lang="zh-CN" altLang="zh-CN" sz="2400">
                <a:sym typeface="+mn-ea"/>
              </a:rPr>
              <a:t>对于已作废的流程，纳税人可以点击</a:t>
            </a:r>
            <a:r>
              <a:rPr lang="en-US" altLang="zh-CN" sz="2400">
                <a:sym typeface="+mn-ea"/>
              </a:rPr>
              <a:t>“</a:t>
            </a:r>
            <a:r>
              <a:rPr lang="zh-CN" altLang="en-US" sz="2400">
                <a:sym typeface="+mn-ea"/>
              </a:rPr>
              <a:t>撤销申报数据</a:t>
            </a:r>
            <a:r>
              <a:rPr lang="en-US" altLang="zh-CN" sz="2400">
                <a:sym typeface="+mn-ea"/>
              </a:rPr>
              <a:t>”</a:t>
            </a:r>
            <a:r>
              <a:rPr lang="zh-CN" altLang="en-US" sz="2400">
                <a:sym typeface="+mn-ea"/>
              </a:rPr>
              <a:t>，将原数据退回到录入环节进行修改。</a:t>
            </a:r>
            <a:endParaRPr lang="zh-CN" altLang="en-US" sz="2400">
              <a:sym typeface="+mn-ea"/>
            </a:endParaRPr>
          </a:p>
          <a:p>
            <a:r>
              <a:rPr lang="zh-CN" altLang="en-US" sz="2400">
                <a:sym typeface="+mn-ea"/>
              </a:rPr>
              <a:t> </a:t>
            </a:r>
            <a:r>
              <a:rPr lang="en-US" altLang="zh-CN" sz="2400">
                <a:sym typeface="+mn-ea"/>
              </a:rPr>
              <a:t>       </a:t>
            </a:r>
            <a:r>
              <a:rPr lang="zh-CN" altLang="en-US" sz="2400">
                <a:sym typeface="+mn-ea"/>
              </a:rPr>
              <a:t>注意，仅限在核心征管中点击</a:t>
            </a:r>
            <a:r>
              <a:rPr lang="en-US" altLang="zh-CN" sz="2400">
                <a:sym typeface="+mn-ea"/>
              </a:rPr>
              <a:t>“</a:t>
            </a:r>
            <a:r>
              <a:rPr lang="zh-CN" altLang="en-US" sz="2400">
                <a:sym typeface="+mn-ea"/>
              </a:rPr>
              <a:t>作废</a:t>
            </a:r>
            <a:r>
              <a:rPr lang="en-US" altLang="zh-CN" sz="2400">
                <a:sym typeface="+mn-ea"/>
              </a:rPr>
              <a:t>”</a:t>
            </a:r>
            <a:r>
              <a:rPr lang="zh-CN" altLang="en-US" sz="2400">
                <a:sym typeface="+mn-ea"/>
              </a:rPr>
              <a:t>的流程才能撤销申报数据。</a:t>
            </a:r>
            <a:endParaRPr lang="zh-CN" altLang="en-US" sz="2400">
              <a:sym typeface="+mn-ea"/>
            </a:endParaRPr>
          </a:p>
        </p:txBody>
      </p:sp>
      <p:pic>
        <p:nvPicPr>
          <p:cNvPr id="2" name="图片 1" descr="撤销数据"/>
          <p:cNvPicPr>
            <a:picLocks noChangeAspect="1"/>
          </p:cNvPicPr>
          <p:nvPr/>
        </p:nvPicPr>
        <p:blipFill>
          <a:blip r:embed="rId1"/>
          <a:stretch>
            <a:fillRect/>
          </a:stretch>
        </p:blipFill>
        <p:spPr>
          <a:xfrm>
            <a:off x="4876800" y="1676400"/>
            <a:ext cx="5447030" cy="3870960"/>
          </a:xfrm>
          <a:prstGeom prst="rect">
            <a:avLst/>
          </a:prstGeom>
        </p:spPr>
      </p:pic>
      <p:sp>
        <p:nvSpPr>
          <p:cNvPr id="5" name="文本框 4"/>
          <p:cNvSpPr txBox="1"/>
          <p:nvPr/>
        </p:nvSpPr>
        <p:spPr>
          <a:xfrm>
            <a:off x="842010" y="98425"/>
            <a:ext cx="4356100" cy="460375"/>
          </a:xfrm>
          <a:prstGeom prst="rect">
            <a:avLst/>
          </a:prstGeom>
          <a:noFill/>
        </p:spPr>
        <p:txBody>
          <a:bodyPr wrap="square" rtlCol="0">
            <a:spAutoFit/>
          </a:bodyPr>
          <a:p>
            <a:r>
              <a:rPr lang="zh-CN" altLang="en-US" sz="2400" b="1"/>
              <a:t>退税审核进度查询</a:t>
            </a:r>
            <a:endParaRPr lang="zh-CN" altLang="en-US" sz="2400" b="1"/>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标题 2"/>
          <p:cNvSpPr>
            <a:spLocks noGrp="1"/>
          </p:cNvSpPr>
          <p:nvPr>
            <p:ph type="ctrTitle"/>
          </p:nvPr>
        </p:nvSpPr>
        <p:spPr/>
        <p:txBody>
          <a:bodyPr/>
          <a:p>
            <a:endParaRPr lang="zh-CN" altLang="en-US"/>
          </a:p>
        </p:txBody>
      </p:sp>
      <p:sp>
        <p:nvSpPr>
          <p:cNvPr id="4" name="副标题 3"/>
          <p:cNvSpPr>
            <a:spLocks noGrp="1"/>
          </p:cNvSpPr>
          <p:nvPr>
            <p:ph type="subTitle" idx="1"/>
          </p:nvPr>
        </p:nvSpPr>
        <p:spPr/>
        <p:txBody>
          <a:bodyPr/>
          <a:p>
            <a:endParaRPr lang="zh-CN" altLang="en-US"/>
          </a:p>
        </p:txBody>
      </p:sp>
      <p:sp>
        <p:nvSpPr>
          <p:cNvPr id="2" name="灯片编号占位符 1"/>
          <p:cNvSpPr>
            <a:spLocks noGrp="1"/>
          </p:cNvSpPr>
          <p:nvPr>
            <p:ph type="sldNum" sz="quarter" idx="12"/>
          </p:nvPr>
        </p:nvSpPr>
        <p:spPr/>
        <p:txBody>
          <a:bodyPr/>
          <a:p>
            <a:fld id="{B01D57E5-38A8-4F20-B661-259CBBBCAD25}" type="slidenum">
              <a:rPr lang="zh-CN" altLang="en-US" smtClean="0"/>
            </a:fld>
            <a:endParaRPr lang="zh-CN" altLang="en-US"/>
          </a:p>
        </p:txBody>
      </p:sp>
      <p:pic>
        <p:nvPicPr>
          <p:cNvPr id="5" name="图片 4"/>
          <p:cNvPicPr>
            <a:picLocks noChangeAspect="1"/>
          </p:cNvPicPr>
          <p:nvPr>
            <p:custDataLst>
              <p:tags r:id="rId1"/>
            </p:custDataLst>
          </p:nvPr>
        </p:nvPicPr>
        <p:blipFill rotWithShape="1">
          <a:blip r:embed="rId2"/>
          <a:srcRect t="1316" r="1316"/>
          <a:stretch>
            <a:fillRect/>
          </a:stretch>
        </p:blipFill>
        <p:spPr>
          <a:xfrm>
            <a:off x="0" y="0"/>
            <a:ext cx="12192000" cy="6857999"/>
          </a:xfrm>
          <a:prstGeom prst="rect">
            <a:avLst/>
          </a:prstGeom>
        </p:spPr>
      </p:pic>
      <p:sp>
        <p:nvSpPr>
          <p:cNvPr id="6" name="矩形 5"/>
          <p:cNvSpPr/>
          <p:nvPr>
            <p:custDataLst>
              <p:tags r:id="rId3"/>
            </p:custDataLst>
          </p:nvPr>
        </p:nvSpPr>
        <p:spPr>
          <a:xfrm>
            <a:off x="-318" y="-298"/>
            <a:ext cx="12192000" cy="6858297"/>
          </a:xfrm>
          <a:prstGeom prst="rect">
            <a:avLst/>
          </a:prstGeom>
          <a:gradFill>
            <a:gsLst>
              <a:gs pos="24000">
                <a:srgbClr val="317FFC">
                  <a:alpha val="44706"/>
                </a:srgbClr>
              </a:gs>
              <a:gs pos="100000">
                <a:srgbClr val="3183FC">
                  <a:lumMod val="75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3200"/>
          </a:p>
        </p:txBody>
      </p:sp>
      <p:sp>
        <p:nvSpPr>
          <p:cNvPr id="7" name="文本框 6"/>
          <p:cNvSpPr txBox="1"/>
          <p:nvPr>
            <p:custDataLst>
              <p:tags r:id="rId4"/>
            </p:custDataLst>
          </p:nvPr>
        </p:nvSpPr>
        <p:spPr>
          <a:xfrm>
            <a:off x="3972561" y="2528255"/>
            <a:ext cx="4246880" cy="1322070"/>
          </a:xfrm>
          <a:prstGeom prst="rect">
            <a:avLst/>
          </a:prstGeom>
          <a:noFill/>
        </p:spPr>
        <p:txBody>
          <a:bodyPr wrap="none" rtlCol="0">
            <a:spAutoFit/>
          </a:bodyPr>
          <a:lstStyle/>
          <a:p>
            <a:pPr algn="ctr"/>
            <a:r>
              <a:rPr lang="zh-CN" altLang="en-US" sz="8000" b="1" dirty="0">
                <a:solidFill>
                  <a:schemeClr val="bg1"/>
                </a:solidFill>
                <a:latin typeface="微软雅黑" panose="020B0503020204020204" pitchFamily="34" charset="-122"/>
                <a:ea typeface="微软雅黑" panose="020B0503020204020204" pitchFamily="34" charset="-122"/>
              </a:rPr>
              <a:t>感谢观看</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tags/tag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0.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5.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1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5.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0.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2.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5.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0.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4.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5.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4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50.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BEAUTIFY_FLAG" val=""/>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3.xml><?xml version="1.0" encoding="utf-8"?>
<p:tagLst xmlns:p="http://schemas.openxmlformats.org/presentationml/2006/main">
  <p:tag name="KSO_WM_BEAUTIFY_FLAG" val=""/>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BEAUTIFY_FLAG" val=""/>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
</p:tagLst>
</file>

<file path=ppt/tags/tag86.xml><?xml version="1.0" encoding="utf-8"?>
<p:tagLst xmlns:p="http://schemas.openxmlformats.org/presentationml/2006/main">
  <p:tag name="KSO_WM_BEAUTIFY_FLAG" val=""/>
</p:tagLst>
</file>

<file path=ppt/tags/tag87.xml><?xml version="1.0" encoding="utf-8"?>
<p:tagLst xmlns:p="http://schemas.openxmlformats.org/presentationml/2006/main">
  <p:tag name="KSO_WM_BEAUTIFY_FLAG" val=""/>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
</p:tagLst>
</file>

<file path=ppt/tags/tag90.xml><?xml version="1.0" encoding="utf-8"?>
<p:tagLst xmlns:p="http://schemas.openxmlformats.org/presentationml/2006/main">
  <p:tag name="KSO_WM_BEAUTIFY_FLAG" val=""/>
</p:tagLst>
</file>

<file path=ppt/tags/tag91.xml><?xml version="1.0" encoding="utf-8"?>
<p:tagLst xmlns:p="http://schemas.openxmlformats.org/presentationml/2006/main">
  <p:tag name="KSO_WM_BEAUTIFY_FLAG" val=""/>
</p:tagLst>
</file>

<file path=ppt/tags/tag92.xml><?xml version="1.0" encoding="utf-8"?>
<p:tagLst xmlns:p="http://schemas.openxmlformats.org/presentationml/2006/main">
  <p:tag name="KSO_WM_BEAUTIFY_FLAG" val=""/>
</p:tagLst>
</file>

<file path=ppt/tags/tag93.xml><?xml version="1.0" encoding="utf-8"?>
<p:tagLst xmlns:p="http://schemas.openxmlformats.org/presentationml/2006/main">
  <p:tag name="KSO_WM_BEAUTIFY_FLAG" val=""/>
</p:tagLst>
</file>

<file path=ppt/tags/tag94.xml><?xml version="1.0" encoding="utf-8"?>
<p:tagLst xmlns:p="http://schemas.openxmlformats.org/presentationml/2006/main">
  <p:tag name="KSO_WM_BEAUTIFY_FLAG" val=""/>
</p:tagLst>
</file>

<file path=ppt/tags/tag95.xml><?xml version="1.0" encoding="utf-8"?>
<p:tagLst xmlns:p="http://schemas.openxmlformats.org/presentationml/2006/main">
  <p:tag name="KSO_WM_BEAUTIFY_FLAG" val=""/>
</p:tagLst>
</file>

<file path=ppt/tags/tag96.xml><?xml version="1.0" encoding="utf-8"?>
<p:tagLst xmlns:p="http://schemas.openxmlformats.org/presentationml/2006/main">
  <p:tag name="KSO_WM_BEAUTIFY_FLAG" val=""/>
</p:tagLst>
</file>

<file path=ppt/tags/tag97.xml><?xml version="1.0" encoding="utf-8"?>
<p:tagLst xmlns:p="http://schemas.openxmlformats.org/presentationml/2006/main">
  <p:tag name="KSO_WM_BEAUTIFY_FLAG" val=""/>
</p:tagLst>
</file>

<file path=ppt/tags/tag98.xml><?xml version="1.0" encoding="utf-8"?>
<p:tagLst xmlns:p="http://schemas.openxmlformats.org/presentationml/2006/main">
  <p:tag name="KSO_WM_BEAUTIFY_FLAG" val=""/>
</p:tagLst>
</file>

<file path=ppt/tags/tag99.xml><?xml version="1.0" encoding="utf-8"?>
<p:tagLst xmlns:p="http://schemas.openxmlformats.org/presentationml/2006/main">
  <p:tag name="KSO_WM_BEAUTIFY_FLAG" val=""/>
</p:tagLst>
</file>

<file path=ppt/tags/tag100.xml><?xml version="1.0" encoding="utf-8"?>
<p:tagLst xmlns:p="http://schemas.openxmlformats.org/presentationml/2006/main">
  <p:tag name="KSO_WM_BEAUTIFY_FLAG" val=""/>
</p:tagLst>
</file>

<file path=ppt/tags/tag101.xml><?xml version="1.0" encoding="utf-8"?>
<p:tagLst xmlns:p="http://schemas.openxmlformats.org/presentationml/2006/main">
  <p:tag name="KSO_WM_BEAUTIFY_FLAG" val=""/>
</p:tagLst>
</file>

<file path=ppt/tags/tag102.xml><?xml version="1.0" encoding="utf-8"?>
<p:tagLst xmlns:p="http://schemas.openxmlformats.org/presentationml/2006/main">
  <p:tag name="KSO_WM_BEAUTIFY_FLAG" val=""/>
</p:tagLst>
</file>

<file path=ppt/tags/tag103.xml><?xml version="1.0" encoding="utf-8"?>
<p:tagLst xmlns:p="http://schemas.openxmlformats.org/presentationml/2006/main">
  <p:tag name="KSO_WM_BEAUTIFY_FLAG" val=""/>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BEAUTIFY_FLAG" val=""/>
</p:tagLst>
</file>

<file path=ppt/tags/tag110.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11.xml><?xml version="1.0" encoding="utf-8"?>
<p:tagLst xmlns:p="http://schemas.openxmlformats.org/presentationml/2006/main">
  <p:tag name="KSO_WM_BEAUTIFY_FLAG" val=""/>
</p:tagLst>
</file>

<file path=ppt/tags/tag112.xml><?xml version="1.0" encoding="utf-8"?>
<p:tagLst xmlns:p="http://schemas.openxmlformats.org/presentationml/2006/main">
  <p:tag name="KSO_WM_BEAUTIFY_FLAG" val=""/>
</p:tagLst>
</file>

<file path=ppt/tags/tag113.xml><?xml version="1.0" encoding="utf-8"?>
<p:tagLst xmlns:p="http://schemas.openxmlformats.org/presentationml/2006/main">
  <p:tag name="KSO_WM_BEAUTIFY_FLAG" val=""/>
</p:tagLst>
</file>

<file path=ppt/tags/tag114.xml><?xml version="1.0" encoding="utf-8"?>
<p:tagLst xmlns:p="http://schemas.openxmlformats.org/presentationml/2006/main">
  <p:tag name="KSO_WM_BEAUTIFY_FLAG" val=""/>
</p:tagLst>
</file>

<file path=ppt/tags/tag115.xml><?xml version="1.0" encoding="utf-8"?>
<p:tagLst xmlns:p="http://schemas.openxmlformats.org/presentationml/2006/main">
  <p:tag name="KSO_WM_BEAUTIFY_FLAG" val=""/>
</p:tagLst>
</file>

<file path=ppt/tags/tag116.xml><?xml version="1.0" encoding="utf-8"?>
<p:tagLst xmlns:p="http://schemas.openxmlformats.org/presentationml/2006/main">
  <p:tag name="KSO_WM_BEAUTIFY_FLAG" val=""/>
</p:tagLst>
</file>

<file path=ppt/tags/tag117.xml><?xml version="1.0" encoding="utf-8"?>
<p:tagLst xmlns:p="http://schemas.openxmlformats.org/presentationml/2006/main">
  <p:tag name="KSO_WM_BEAUTIFY_FLAG" val=""/>
</p:tagLst>
</file>

<file path=ppt/tags/tag118.xml><?xml version="1.0" encoding="utf-8"?>
<p:tagLst xmlns:p="http://schemas.openxmlformats.org/presentationml/2006/main">
  <p:tag name="KSO_WM_BEAUTIFY_FLAG" val=""/>
</p:tagLst>
</file>

<file path=ppt/tags/tag119.xml><?xml version="1.0" encoding="utf-8"?>
<p:tagLst xmlns:p="http://schemas.openxmlformats.org/presentationml/2006/main">
  <p:tag name="KSO_WM_BEAUTIFY_FLAG" val=""/>
</p:tagLst>
</file>

<file path=ppt/tags/tag120.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21.xml><?xml version="1.0" encoding="utf-8"?>
<p:tagLst xmlns:p="http://schemas.openxmlformats.org/presentationml/2006/main">
  <p:tag name="KSO_WM_BEAUTIFY_FLAG" val=""/>
</p:tagLst>
</file>

<file path=ppt/tags/tag122.xml><?xml version="1.0" encoding="utf-8"?>
<p:tagLst xmlns:p="http://schemas.openxmlformats.org/presentationml/2006/main">
  <p:tag name="KSO_WM_BEAUTIFY_FLAG" val=""/>
</p:tagLst>
</file>

<file path=ppt/tags/tag123.xml><?xml version="1.0" encoding="utf-8"?>
<p:tagLst xmlns:p="http://schemas.openxmlformats.org/presentationml/2006/main">
  <p:tag name="KSO_WM_BEAUTIFY_FLAG" val=""/>
</p:tagLst>
</file>

<file path=ppt/tags/tag124.xml><?xml version="1.0" encoding="utf-8"?>
<p:tagLst xmlns:p="http://schemas.openxmlformats.org/presentationml/2006/main">
  <p:tag name="KSO_WM_BEAUTIFY_FLAG" val=""/>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BEAUTIFY_FLAG" val=""/>
</p:tagLst>
</file>

<file path=ppt/tags/tag127.xml><?xml version="1.0" encoding="utf-8"?>
<p:tagLst xmlns:p="http://schemas.openxmlformats.org/presentationml/2006/main">
  <p:tag name="KSO_WM_BEAUTIFY_FLAG" val=""/>
</p:tagLst>
</file>

<file path=ppt/tags/tag128.xml><?xml version="1.0" encoding="utf-8"?>
<p:tagLst xmlns:p="http://schemas.openxmlformats.org/presentationml/2006/main">
  <p:tag name="KSO_WM_BEAUTIFY_FLAG" val=""/>
</p:tagLst>
</file>

<file path=ppt/tags/tag129.xml><?xml version="1.0" encoding="utf-8"?>
<p:tagLst xmlns:p="http://schemas.openxmlformats.org/presentationml/2006/main">
  <p:tag name="KSO_WM_BEAUTIFY_FLAG" val=""/>
</p:tagLst>
</file>

<file path=ppt/tags/tag130.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31.xml><?xml version="1.0" encoding="utf-8"?>
<p:tagLst xmlns:p="http://schemas.openxmlformats.org/presentationml/2006/main">
  <p:tag name="KSO_WM_BEAUTIFY_FLAG" val=""/>
</p:tagLst>
</file>

<file path=ppt/tags/tag132.xml><?xml version="1.0" encoding="utf-8"?>
<p:tagLst xmlns:p="http://schemas.openxmlformats.org/presentationml/2006/main">
  <p:tag name="KSO_WM_BEAUTIFY_FLAG" val=""/>
</p:tagLst>
</file>

<file path=ppt/tags/tag133.xml><?xml version="1.0" encoding="utf-8"?>
<p:tagLst xmlns:p="http://schemas.openxmlformats.org/presentationml/2006/main">
  <p:tag name="KSO_WM_BEAUTIFY_FLAG" val=""/>
</p:tagLst>
</file>

<file path=ppt/tags/tag134.xml><?xml version="1.0" encoding="utf-8"?>
<p:tagLst xmlns:p="http://schemas.openxmlformats.org/presentationml/2006/main">
  <p:tag name="KSO_WM_BEAUTIFY_FLAG" val=""/>
</p:tagLst>
</file>

<file path=ppt/tags/tag135.xml><?xml version="1.0" encoding="utf-8"?>
<p:tagLst xmlns:p="http://schemas.openxmlformats.org/presentationml/2006/main">
  <p:tag name="KSO_WM_BEAUTIFY_FLAG" val=""/>
</p:tagLst>
</file>

<file path=ppt/tags/tag136.xml><?xml version="1.0" encoding="utf-8"?>
<p:tagLst xmlns:p="http://schemas.openxmlformats.org/presentationml/2006/main">
  <p:tag name="KSO_WM_BEAUTIFY_FLAG" val=""/>
</p:tagLst>
</file>

<file path=ppt/tags/tag137.xml><?xml version="1.0" encoding="utf-8"?>
<p:tagLst xmlns:p="http://schemas.openxmlformats.org/presentationml/2006/main">
  <p:tag name="KSO_WM_BEAUTIFY_FLAG" val=""/>
</p:tagLst>
</file>

<file path=ppt/tags/tag138.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39.xml><?xml version="1.0" encoding="utf-8"?>
<p:tagLst xmlns:p="http://schemas.openxmlformats.org/presentationml/2006/main">
  <p:tag name="KSO_WM_BEAUTIFY_FLAG" val=""/>
</p:tagLst>
</file>

<file path=ppt/tags/tag140.xml><?xml version="1.0" encoding="utf-8"?>
<p:tagLst xmlns:p="http://schemas.openxmlformats.org/presentationml/2006/main">
  <p:tag name="KSO_WM_BEAUTIFY_FLAG" val=""/>
</p:tagLst>
</file>

<file path=ppt/tags/tag141.xml><?xml version="1.0" encoding="utf-8"?>
<p:tagLst xmlns:p="http://schemas.openxmlformats.org/presentationml/2006/main">
  <p:tag name="KSO_WM_BEAUTIFY_FLAG" val=""/>
</p:tagLst>
</file>

<file path=ppt/tags/tag142.xml><?xml version="1.0" encoding="utf-8"?>
<p:tagLst xmlns:p="http://schemas.openxmlformats.org/presentationml/2006/main">
  <p:tag name="KSO_WM_BEAUTIFY_FLAG" val=""/>
</p:tagLst>
</file>

<file path=ppt/tags/tag143.xml><?xml version="1.0" encoding="utf-8"?>
<p:tagLst xmlns:p="http://schemas.openxmlformats.org/presentationml/2006/main">
  <p:tag name="KSO_WM_BEAUTIFY_FLAG" val=""/>
</p:tagLst>
</file>

<file path=ppt/tags/tag144.xml><?xml version="1.0" encoding="utf-8"?>
<p:tagLst xmlns:p="http://schemas.openxmlformats.org/presentationml/2006/main">
  <p:tag name="KSO_WM_BEAUTIFY_FLAG" val=""/>
</p:tagLst>
</file>

<file path=ppt/tags/tag145.xml><?xml version="1.0" encoding="utf-8"?>
<p:tagLst xmlns:p="http://schemas.openxmlformats.org/presentationml/2006/main">
  <p:tag name="KSO_WM_BEAUTIFY_FLAG" val=""/>
</p:tagLst>
</file>

<file path=ppt/tags/tag146.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47.xml><?xml version="1.0" encoding="utf-8"?>
<p:tagLst xmlns:p="http://schemas.openxmlformats.org/presentationml/2006/main">
  <p:tag name="KSO_WM_BEAUTIFY_FLAG" val=""/>
</p:tagLst>
</file>

<file path=ppt/tags/tag148.xml><?xml version="1.0" encoding="utf-8"?>
<p:tagLst xmlns:p="http://schemas.openxmlformats.org/presentationml/2006/main">
  <p:tag name="KSO_WM_BEAUTIFY_FLAG" val=""/>
</p:tagLst>
</file>

<file path=ppt/tags/tag149.xml><?xml version="1.0" encoding="utf-8"?>
<p:tagLst xmlns:p="http://schemas.openxmlformats.org/presentationml/2006/main">
  <p:tag name="KSO_WM_BEAUTIFY_FLAG" val=""/>
</p:tagLst>
</file>

<file path=ppt/tags/tag150.xml><?xml version="1.0" encoding="utf-8"?>
<p:tagLst xmlns:p="http://schemas.openxmlformats.org/presentationml/2006/main">
  <p:tag name="KSO_WM_BEAUTIFY_FLAG" val=""/>
</p:tagLst>
</file>

<file path=ppt/tags/tag151.xml><?xml version="1.0" encoding="utf-8"?>
<p:tagLst xmlns:p="http://schemas.openxmlformats.org/presentationml/2006/main">
  <p:tag name="KSO_WM_BEAUTIFY_FLAG" val=""/>
</p:tagLst>
</file>

<file path=ppt/tags/tag152.xml><?xml version="1.0" encoding="utf-8"?>
<p:tagLst xmlns:p="http://schemas.openxmlformats.org/presentationml/2006/main">
  <p:tag name="KSO_WM_BEAUTIFY_FLAG" val=""/>
</p:tagLst>
</file>

<file path=ppt/tags/tag153.xml><?xml version="1.0" encoding="utf-8"?>
<p:tagLst xmlns:p="http://schemas.openxmlformats.org/presentationml/2006/main">
  <p:tag name="KSO_WM_BEAUTIFY_FLAG" val=""/>
</p:tagLst>
</file>

<file path=ppt/tags/tag154.xml><?xml version="1.0" encoding="utf-8"?>
<p:tagLst xmlns:p="http://schemas.openxmlformats.org/presentationml/2006/main">
  <p:tag name="KSO_WM_BEAUTIFY_FLAG" val=""/>
</p:tagLst>
</file>

<file path=ppt/tags/tag155.xml><?xml version="1.0" encoding="utf-8"?>
<p:tagLst xmlns:p="http://schemas.openxmlformats.org/presentationml/2006/main">
  <p:tag name="KSO_WM_BEAUTIFY_FLAG" val=""/>
</p:tagLst>
</file>

<file path=ppt/tags/tag156.xml><?xml version="1.0" encoding="utf-8"?>
<p:tagLst xmlns:p="http://schemas.openxmlformats.org/presentationml/2006/main">
  <p:tag name="KSO_WM_BEAUTIFY_FLAG" val=""/>
</p:tagLst>
</file>

<file path=ppt/tags/tag157.xml><?xml version="1.0" encoding="utf-8"?>
<p:tagLst xmlns:p="http://schemas.openxmlformats.org/presentationml/2006/main">
  <p:tag name="KSO_WM_BEAUTIFY_FLAG" val=""/>
</p:tagLst>
</file>

<file path=ppt/tags/tag158.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59.xml><?xml version="1.0" encoding="utf-8"?>
<p:tagLst xmlns:p="http://schemas.openxmlformats.org/presentationml/2006/main">
  <p:tag name="KSO_WM_BEAUTIFY_FLAG" val=""/>
</p:tagLst>
</file>

<file path=ppt/tags/tag160.xml><?xml version="1.0" encoding="utf-8"?>
<p:tagLst xmlns:p="http://schemas.openxmlformats.org/presentationml/2006/main">
  <p:tag name="KSO_WM_BEAUTIFY_FLAG" val=""/>
</p:tagLst>
</file>

<file path=ppt/tags/tag161.xml><?xml version="1.0" encoding="utf-8"?>
<p:tagLst xmlns:p="http://schemas.openxmlformats.org/presentationml/2006/main">
  <p:tag name="KSO_WM_BEAUTIFY_FLAG" val=""/>
</p:tagLst>
</file>

<file path=ppt/tags/tag162.xml><?xml version="1.0" encoding="utf-8"?>
<p:tagLst xmlns:p="http://schemas.openxmlformats.org/presentationml/2006/main">
  <p:tag name="KSO_WM_BEAUTIFY_FLAG" val=""/>
</p:tagLst>
</file>

<file path=ppt/tags/tag163.xml><?xml version="1.0" encoding="utf-8"?>
<p:tagLst xmlns:p="http://schemas.openxmlformats.org/presentationml/2006/main">
  <p:tag name="KSO_WM_BEAUTIFY_FLAG" val=""/>
</p:tagLst>
</file>

<file path=ppt/tags/tag164.xml><?xml version="1.0" encoding="utf-8"?>
<p:tagLst xmlns:p="http://schemas.openxmlformats.org/presentationml/2006/main">
  <p:tag name="KSO_WM_BEAUTIFY_FLAG" val=""/>
</p:tagLst>
</file>

<file path=ppt/tags/tag165.xml><?xml version="1.0" encoding="utf-8"?>
<p:tagLst xmlns:p="http://schemas.openxmlformats.org/presentationml/2006/main">
  <p:tag name="KSO_WM_BEAUTIFY_FLAG" val=""/>
</p:tagLst>
</file>

<file path=ppt/tags/tag166.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67.xml><?xml version="1.0" encoding="utf-8"?>
<p:tagLst xmlns:p="http://schemas.openxmlformats.org/presentationml/2006/main">
  <p:tag name="KSO_WM_BEAUTIFY_FLAG" val=""/>
</p:tagLst>
</file>

<file path=ppt/tags/tag168.xml><?xml version="1.0" encoding="utf-8"?>
<p:tagLst xmlns:p="http://schemas.openxmlformats.org/presentationml/2006/main">
  <p:tag name="KSO_WM_BEAUTIFY_FLAG" val=""/>
</p:tagLst>
</file>

<file path=ppt/tags/tag169.xml><?xml version="1.0" encoding="utf-8"?>
<p:tagLst xmlns:p="http://schemas.openxmlformats.org/presentationml/2006/main">
  <p:tag name="KSO_WM_BEAUTIFY_FLAG" val=""/>
</p:tagLst>
</file>

<file path=ppt/tags/tag170.xml><?xml version="1.0" encoding="utf-8"?>
<p:tagLst xmlns:p="http://schemas.openxmlformats.org/presentationml/2006/main">
  <p:tag name="KSO_WM_BEAUTIFY_FLAG" val=""/>
</p:tagLst>
</file>

<file path=ppt/tags/tag171.xml><?xml version="1.0" encoding="utf-8"?>
<p:tagLst xmlns:p="http://schemas.openxmlformats.org/presentationml/2006/main">
  <p:tag name="KSO_WM_BEAUTIFY_FLAG" val=""/>
</p:tagLst>
</file>

<file path=ppt/tags/tag172.xml><?xml version="1.0" encoding="utf-8"?>
<p:tagLst xmlns:p="http://schemas.openxmlformats.org/presentationml/2006/main">
  <p:tag name="KSO_WM_BEAUTIFY_FLAG" val=""/>
</p:tagLst>
</file>

<file path=ppt/tags/tag173.xml><?xml version="1.0" encoding="utf-8"?>
<p:tagLst xmlns:p="http://schemas.openxmlformats.org/presentationml/2006/main">
  <p:tag name="KSO_WM_BEAUTIFY_FLAG" val=""/>
</p:tagLst>
</file>

<file path=ppt/tags/tag174.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75.xml><?xml version="1.0" encoding="utf-8"?>
<p:tagLst xmlns:p="http://schemas.openxmlformats.org/presentationml/2006/main">
  <p:tag name="KSO_WM_BEAUTIFY_FLAG" val=""/>
</p:tagLst>
</file>

<file path=ppt/tags/tag176.xml><?xml version="1.0" encoding="utf-8"?>
<p:tagLst xmlns:p="http://schemas.openxmlformats.org/presentationml/2006/main">
  <p:tag name="KSO_WM_BEAUTIFY_FLAG" val=""/>
</p:tagLst>
</file>

<file path=ppt/tags/tag177.xml><?xml version="1.0" encoding="utf-8"?>
<p:tagLst xmlns:p="http://schemas.openxmlformats.org/presentationml/2006/main">
  <p:tag name="KSO_WM_BEAUTIFY_FLAG" val=""/>
</p:tagLst>
</file>

<file path=ppt/tags/tag178.xml><?xml version="1.0" encoding="utf-8"?>
<p:tagLst xmlns:p="http://schemas.openxmlformats.org/presentationml/2006/main">
  <p:tag name="KSO_WM_BEAUTIFY_FLAG" val=""/>
</p:tagLst>
</file>

<file path=ppt/tags/tag179.xml><?xml version="1.0" encoding="utf-8"?>
<p:tagLst xmlns:p="http://schemas.openxmlformats.org/presentationml/2006/main">
  <p:tag name="KSO_WM_BEAUTIFY_FLAG" val=""/>
</p:tagLst>
</file>

<file path=ppt/tags/tag180.xml><?xml version="1.0" encoding="utf-8"?>
<p:tagLst xmlns:p="http://schemas.openxmlformats.org/presentationml/2006/main">
  <p:tag name="KSO_WM_BEAUTIFY_FLAG" val=""/>
</p:tagLst>
</file>

<file path=ppt/tags/tag181.xml><?xml version="1.0" encoding="utf-8"?>
<p:tagLst xmlns:p="http://schemas.openxmlformats.org/presentationml/2006/main">
  <p:tag name="KSO_WM_BEAUTIFY_FLAG" val=""/>
</p:tagLst>
</file>

<file path=ppt/tags/tag182.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83.xml><?xml version="1.0" encoding="utf-8"?>
<p:tagLst xmlns:p="http://schemas.openxmlformats.org/presentationml/2006/main">
  <p:tag name="KSO_WM_BEAUTIFY_FLAG" val=""/>
</p:tagLst>
</file>

<file path=ppt/tags/tag184.xml><?xml version="1.0" encoding="utf-8"?>
<p:tagLst xmlns:p="http://schemas.openxmlformats.org/presentationml/2006/main">
  <p:tag name="KSO_WM_BEAUTIFY_FLAG" val=""/>
</p:tagLst>
</file>

<file path=ppt/tags/tag185.xml><?xml version="1.0" encoding="utf-8"?>
<p:tagLst xmlns:p="http://schemas.openxmlformats.org/presentationml/2006/main">
  <p:tag name="KSO_WM_BEAUTIFY_FLAG" val=""/>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13137</Words>
  <Application>WPS 演示</Application>
  <PresentationFormat>宽屏</PresentationFormat>
  <Paragraphs>934</Paragraphs>
  <Slides>82</Slides>
  <Notes>69</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82</vt:i4>
      </vt:variant>
    </vt:vector>
  </HeadingPairs>
  <TitlesOfParts>
    <vt:vector size="103" baseType="lpstr">
      <vt:lpstr>Arial</vt:lpstr>
      <vt:lpstr>宋体</vt:lpstr>
      <vt:lpstr>Wingdings</vt:lpstr>
      <vt:lpstr>微软雅黑</vt:lpstr>
      <vt:lpstr>Calibri</vt:lpstr>
      <vt:lpstr>华文仿宋</vt:lpstr>
      <vt:lpstr>仿宋</vt:lpstr>
      <vt:lpstr>Arial Unicode MS</vt:lpstr>
      <vt:lpstr>等线 Light</vt:lpstr>
      <vt:lpstr>等线</vt:lpstr>
      <vt:lpstr>仿宋_GB2312</vt:lpstr>
      <vt:lpstr>HarmonyOS Sans SC Light</vt:lpstr>
      <vt:lpstr>阿里巴巴普惠体 2.0 55 Regular</vt:lpstr>
      <vt:lpstr>思源黑体 CN Bold</vt:lpstr>
      <vt:lpstr>思源宋体 CN</vt:lpstr>
      <vt:lpstr>Microsoft YaHei Bold</vt:lpstr>
      <vt:lpstr>Segoe Print</vt:lpstr>
      <vt:lpstr>Wingdings</vt:lpstr>
      <vt:lpstr>华光书宋_CNKI</vt:lpstr>
      <vt:lpstr>黑体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张子峥</cp:lastModifiedBy>
  <cp:revision>1195</cp:revision>
  <dcterms:created xsi:type="dcterms:W3CDTF">2022-11-24T03:16:00Z</dcterms:created>
  <dcterms:modified xsi:type="dcterms:W3CDTF">2024-07-11T03:37:55Z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6D8A06E5129E47AF983DB1103047082E_13</vt:lpwstr>
  </property>
  <property fmtid="{D5CDD505-2E9C-101B-9397-08002B2CF9AE}" pid="3" name="KSOProductBuildVer">
    <vt:lpwstr>2052-11.8.2.10158</vt:lpwstr>
  </property>
</Properties>
</file>