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55"/>
  </p:handoutMasterIdLst>
  <p:sldIdLst>
    <p:sldId id="304" r:id="rId3"/>
    <p:sldId id="328" r:id="rId4"/>
    <p:sldId id="259" r:id="rId6"/>
    <p:sldId id="363" r:id="rId7"/>
    <p:sldId id="366" r:id="rId8"/>
    <p:sldId id="410" r:id="rId9"/>
    <p:sldId id="411" r:id="rId10"/>
    <p:sldId id="412" r:id="rId11"/>
    <p:sldId id="434" r:id="rId12"/>
    <p:sldId id="507" r:id="rId13"/>
    <p:sldId id="435" r:id="rId14"/>
    <p:sldId id="453" r:id="rId15"/>
    <p:sldId id="454" r:id="rId16"/>
    <p:sldId id="455" r:id="rId17"/>
    <p:sldId id="456" r:id="rId18"/>
    <p:sldId id="509" r:id="rId19"/>
    <p:sldId id="508" r:id="rId20"/>
    <p:sldId id="510" r:id="rId21"/>
    <p:sldId id="368" r:id="rId22"/>
    <p:sldId id="457" r:id="rId23"/>
    <p:sldId id="506" r:id="rId24"/>
    <p:sldId id="370" r:id="rId25"/>
    <p:sldId id="458" r:id="rId26"/>
    <p:sldId id="459" r:id="rId27"/>
    <p:sldId id="460" r:id="rId28"/>
    <p:sldId id="461" r:id="rId29"/>
    <p:sldId id="462" r:id="rId30"/>
    <p:sldId id="371" r:id="rId31"/>
    <p:sldId id="464" r:id="rId32"/>
    <p:sldId id="465" r:id="rId33"/>
    <p:sldId id="466" r:id="rId34"/>
    <p:sldId id="467" r:id="rId35"/>
    <p:sldId id="468" r:id="rId36"/>
    <p:sldId id="469" r:id="rId37"/>
    <p:sldId id="470" r:id="rId38"/>
    <p:sldId id="372" r:id="rId39"/>
    <p:sldId id="501" r:id="rId40"/>
    <p:sldId id="502" r:id="rId41"/>
    <p:sldId id="503" r:id="rId42"/>
    <p:sldId id="374" r:id="rId43"/>
    <p:sldId id="511" r:id="rId44"/>
    <p:sldId id="520" r:id="rId45"/>
    <p:sldId id="521" r:id="rId46"/>
    <p:sldId id="522" r:id="rId47"/>
    <p:sldId id="523" r:id="rId48"/>
    <p:sldId id="527" r:id="rId49"/>
    <p:sldId id="530" r:id="rId50"/>
    <p:sldId id="531" r:id="rId51"/>
    <p:sldId id="532" r:id="rId52"/>
    <p:sldId id="559" r:id="rId53"/>
    <p:sldId id="364" r:id="rId54"/>
  </p:sldIdLst>
  <p:sldSz cx="9144000" cy="5143500" type="screen16x9"/>
  <p:notesSz cx="6858000" cy="9144000"/>
  <p:custDataLst>
    <p:tags r:id="rId60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ne" initials="o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77448C"/>
    <a:srgbClr val="595959"/>
    <a:srgbClr val="FFBF53"/>
    <a:srgbClr val="FF99FF"/>
    <a:srgbClr val="F7F8FA"/>
    <a:srgbClr val="CDCDCD"/>
    <a:srgbClr val="E2E2E2"/>
    <a:srgbClr val="EAEAEA"/>
    <a:srgbClr val="F7F7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76" autoAdjust="0"/>
    <p:restoredTop sz="96233" autoAdjust="0"/>
  </p:normalViewPr>
  <p:slideViewPr>
    <p:cSldViewPr snapToGrid="0" showGuides="1">
      <p:cViewPr varScale="1">
        <p:scale>
          <a:sx n="150" d="100"/>
          <a:sy n="150" d="100"/>
        </p:scale>
        <p:origin x="960" y="54"/>
      </p:cViewPr>
      <p:guideLst>
        <p:guide orient="horz" pos="1882"/>
        <p:guide orient="horz" pos="3906"/>
        <p:guide orient="horz" pos="1458"/>
        <p:guide orient="horz" pos="2894"/>
        <p:guide pos="7333"/>
        <p:guide pos="5472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0" Type="http://schemas.openxmlformats.org/officeDocument/2006/relationships/tags" Target="tags/tag9.xml"/><Relationship Id="rId6" Type="http://schemas.openxmlformats.org/officeDocument/2006/relationships/slide" Target="slides/slide3.xml"/><Relationship Id="rId59" Type="http://schemas.openxmlformats.org/officeDocument/2006/relationships/commentAuthors" Target="commentAuthors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handoutMaster" Target="handoutMasters/handoutMaster1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notesMaster" Target="notesMasters/notesMaster1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28D13-26FC-4530-9D3A-9D0CA85A8CB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C9B631-81E8-4019-838E-748D95B6835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需更正图片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需更正图片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7386444" y="477758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854725" y="773443"/>
            <a:ext cx="7434551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4425042" y="4838923"/>
            <a:ext cx="293917" cy="1650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3505200" y="4797170"/>
            <a:ext cx="2133600" cy="273844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3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45.png"/></Relationships>
</file>

<file path=ppt/slides/_rels/slide5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8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4f03ff260e3533ffa5275e1c9321eb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391285" y="899795"/>
            <a:ext cx="10535285" cy="6440170"/>
          </a:xfrm>
          <a:prstGeom prst="rect">
            <a:avLst/>
          </a:prstGeom>
        </p:spPr>
      </p:pic>
      <p:sp>
        <p:nvSpPr>
          <p:cNvPr id="13" name="TextBox 42"/>
          <p:cNvSpPr txBox="1"/>
          <p:nvPr/>
        </p:nvSpPr>
        <p:spPr>
          <a:xfrm>
            <a:off x="1462405" y="2375535"/>
            <a:ext cx="6218555" cy="142240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gradFill>
                  <a:gsLst>
                    <a:gs pos="100000">
                      <a:srgbClr val="004376"/>
                    </a:gs>
                    <a:gs pos="0">
                      <a:srgbClr val="0070C0"/>
                    </a:gs>
                  </a:gsLst>
                  <a:lin ang="540000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新电局非税收入业务操作培训</a:t>
            </a:r>
            <a:endParaRPr lang="zh-CN" altLang="en-US" sz="4400" b="1" dirty="0">
              <a:gradFill>
                <a:gsLst>
                  <a:gs pos="100000">
                    <a:srgbClr val="004376"/>
                  </a:gs>
                  <a:gs pos="0">
                    <a:srgbClr val="0070C0"/>
                  </a:gs>
                </a:gsLst>
                <a:lin ang="5400000" scaled="0"/>
              </a:gra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611861" y="3989951"/>
            <a:ext cx="1797050" cy="387112"/>
            <a:chOff x="4885444" y="3541641"/>
            <a:chExt cx="1797050" cy="387112"/>
          </a:xfrm>
        </p:grpSpPr>
        <p:sp>
          <p:nvSpPr>
            <p:cNvPr id="46" name="圆角矩形 45"/>
            <p:cNvSpPr/>
            <p:nvPr/>
          </p:nvSpPr>
          <p:spPr>
            <a:xfrm>
              <a:off x="4885444" y="3541641"/>
              <a:ext cx="1797050" cy="385445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00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020699" y="3559421"/>
              <a:ext cx="15779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/>
                <a:t>社保非税科</a:t>
              </a:r>
              <a:endParaRPr lang="zh-CN" altLang="en-US" sz="1800" dirty="0"/>
            </a:p>
          </p:txBody>
        </p:sp>
      </p:grpSp>
      <p:pic>
        <p:nvPicPr>
          <p:cNvPr id="2" name="图片 1" descr="b5bb8d2c683673adcd d829a725d80cc7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334385" y="572135"/>
            <a:ext cx="2475865" cy="174307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-89125" y="0"/>
            <a:ext cx="2128342" cy="5143500"/>
          </a:xfrm>
          <a:custGeom>
            <a:avLst/>
            <a:gdLst>
              <a:gd name="connsiteX0" fmla="*/ 0 w 2837789"/>
              <a:gd name="connsiteY0" fmla="*/ 0 h 6858000"/>
              <a:gd name="connsiteX1" fmla="*/ 537934 w 2837789"/>
              <a:gd name="connsiteY1" fmla="*/ 0 h 6858000"/>
              <a:gd name="connsiteX2" fmla="*/ 704850 w 2837789"/>
              <a:gd name="connsiteY2" fmla="*/ 0 h 6858000"/>
              <a:gd name="connsiteX3" fmla="*/ 2837789 w 2837789"/>
              <a:gd name="connsiteY3" fmla="*/ 0 h 6858000"/>
              <a:gd name="connsiteX4" fmla="*/ 2837789 w 2837789"/>
              <a:gd name="connsiteY4" fmla="*/ 395378 h 6858000"/>
              <a:gd name="connsiteX5" fmla="*/ 2618085 w 2837789"/>
              <a:gd name="connsiteY5" fmla="*/ 417526 h 6858000"/>
              <a:gd name="connsiteX6" fmla="*/ 1747634 w 2837789"/>
              <a:gd name="connsiteY6" fmla="*/ 1485534 h 6858000"/>
              <a:gd name="connsiteX7" fmla="*/ 2618085 w 2837789"/>
              <a:gd name="connsiteY7" fmla="*/ 2553542 h 6858000"/>
              <a:gd name="connsiteX8" fmla="*/ 2837789 w 2837789"/>
              <a:gd name="connsiteY8" fmla="*/ 2575690 h 6858000"/>
              <a:gd name="connsiteX9" fmla="*/ 2837789 w 2837789"/>
              <a:gd name="connsiteY9" fmla="*/ 6858000 h 6858000"/>
              <a:gd name="connsiteX10" fmla="*/ 704850 w 2837789"/>
              <a:gd name="connsiteY10" fmla="*/ 6858000 h 6858000"/>
              <a:gd name="connsiteX11" fmla="*/ 537934 w 2837789"/>
              <a:gd name="connsiteY11" fmla="*/ 6858000 h 6858000"/>
              <a:gd name="connsiteX12" fmla="*/ 0 w 2837789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7789" h="6858000">
                <a:moveTo>
                  <a:pt x="0" y="0"/>
                </a:moveTo>
                <a:lnTo>
                  <a:pt x="537934" y="0"/>
                </a:lnTo>
                <a:lnTo>
                  <a:pt x="704850" y="0"/>
                </a:lnTo>
                <a:lnTo>
                  <a:pt x="2837789" y="0"/>
                </a:lnTo>
                <a:lnTo>
                  <a:pt x="2837789" y="395378"/>
                </a:lnTo>
                <a:lnTo>
                  <a:pt x="2618085" y="417526"/>
                </a:lnTo>
                <a:cubicBezTo>
                  <a:pt x="2121320" y="519179"/>
                  <a:pt x="1747634" y="958717"/>
                  <a:pt x="1747634" y="1485534"/>
                </a:cubicBezTo>
                <a:cubicBezTo>
                  <a:pt x="1747634" y="2012352"/>
                  <a:pt x="2121320" y="2451889"/>
                  <a:pt x="2618085" y="2553542"/>
                </a:cubicBezTo>
                <a:lnTo>
                  <a:pt x="2837789" y="2575690"/>
                </a:lnTo>
                <a:lnTo>
                  <a:pt x="2837789" y="6858000"/>
                </a:lnTo>
                <a:lnTo>
                  <a:pt x="704850" y="6858000"/>
                </a:lnTo>
                <a:lnTo>
                  <a:pt x="53793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0070C0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145002" y="219936"/>
            <a:ext cx="1788430" cy="1788430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762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FFFFFF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2827575" y="902485"/>
            <a:ext cx="3179649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CONTENTS 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27" name="文本框 14"/>
          <p:cNvSpPr txBox="1"/>
          <p:nvPr/>
        </p:nvSpPr>
        <p:spPr>
          <a:xfrm>
            <a:off x="1368009" y="830698"/>
            <a:ext cx="126933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XLt" panose="020B0302020202020204" pitchFamily="34" charset="0"/>
              </a:rPr>
              <a:t>目录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ITC Avant Garde Std XLt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2906495" y="1479387"/>
            <a:ext cx="3642223" cy="4571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23" name="组合 15"/>
          <p:cNvGrpSpPr/>
          <p:nvPr>
            <p:custDataLst>
              <p:tags r:id="rId1"/>
            </p:custDataLst>
          </p:nvPr>
        </p:nvGrpSpPr>
        <p:grpSpPr bwMode="auto">
          <a:xfrm>
            <a:off x="3253551" y="1765270"/>
            <a:ext cx="2950210" cy="618195"/>
            <a:chOff x="4247964" y="2133922"/>
            <a:chExt cx="3088773" cy="647441"/>
          </a:xfrm>
        </p:grpSpPr>
        <p:sp>
          <p:nvSpPr>
            <p:cNvPr id="24" name="TextBox 6"/>
            <p:cNvSpPr txBox="1"/>
            <p:nvPr>
              <p:custDataLst>
                <p:tags r:id="rId2"/>
              </p:custDataLst>
            </p:nvPr>
          </p:nvSpPr>
          <p:spPr>
            <a:xfrm>
              <a:off x="5017831" y="2185130"/>
              <a:ext cx="2318906" cy="544668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defTabSz="913765">
                <a:defRPr/>
              </a:pPr>
              <a:r>
                <a:rPr lang="zh-CN" altLang="en-US" sz="320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新业务功能讲解</a:t>
              </a:r>
              <a:endParaRPr lang="zh-CN" altLang="en-US" sz="3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圆角矩形​​ 10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247964" y="2133922"/>
              <a:ext cx="647740" cy="647441"/>
            </a:xfrm>
            <a:prstGeom prst="roundRect">
              <a:avLst>
                <a:gd name="adj" fmla="val 16667"/>
              </a:avLst>
            </a:prstGeom>
            <a:solidFill>
              <a:srgbClr val="FFBF53"/>
            </a:solidFill>
            <a:ln w="25400" algn="ctr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 defTabSz="9137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>
                  <a:solidFill>
                    <a:srgbClr val="FFFFFF"/>
                  </a:solidFill>
                  <a:ea typeface="微软雅黑" panose="020B0503020204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320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2" name="组合 16"/>
          <p:cNvGrpSpPr/>
          <p:nvPr>
            <p:custDataLst>
              <p:tags r:id="rId4"/>
            </p:custDataLst>
          </p:nvPr>
        </p:nvGrpSpPr>
        <p:grpSpPr bwMode="auto">
          <a:xfrm>
            <a:off x="3253768" y="3077569"/>
            <a:ext cx="4169661" cy="618195"/>
            <a:chOff x="4247964" y="2133922"/>
            <a:chExt cx="4365498" cy="647441"/>
          </a:xfrm>
        </p:grpSpPr>
        <p:sp>
          <p:nvSpPr>
            <p:cNvPr id="43" name="TextBox 17"/>
            <p:cNvSpPr txBox="1"/>
            <p:nvPr>
              <p:custDataLst>
                <p:tags r:id="rId5"/>
              </p:custDataLst>
            </p:nvPr>
          </p:nvSpPr>
          <p:spPr>
            <a:xfrm>
              <a:off x="5018093" y="2134233"/>
              <a:ext cx="3595369" cy="6111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913765">
                <a:defRPr/>
              </a:pPr>
              <a:r>
                <a:rPr lang="zh-CN" altLang="en-US" sz="320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非税收入操作流程</a:t>
              </a:r>
              <a:endParaRPr lang="zh-CN" altLang="en-US" sz="32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圆角矩形​​ 18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4247964" y="2133922"/>
              <a:ext cx="647740" cy="647441"/>
            </a:xfrm>
            <a:prstGeom prst="roundRect">
              <a:avLst>
                <a:gd name="adj" fmla="val 16667"/>
              </a:avLst>
            </a:prstGeom>
            <a:solidFill>
              <a:srgbClr val="595959"/>
            </a:solidFill>
            <a:ln w="25400" algn="ctr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 defTabSz="9137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>
                  <a:solidFill>
                    <a:srgbClr val="FFFFFF"/>
                  </a:solidFill>
                  <a:ea typeface="微软雅黑" panose="020B0503020204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320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0" y="-261258"/>
            <a:ext cx="2039217" cy="5562887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313940" y="198755"/>
            <a:ext cx="3185160" cy="62230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rgbClr val="0070C0"/>
                </a:solidFill>
                <a:latin typeface="Impact" panose="020B0806030902050204" pitchFamily="34" charset="0"/>
              </a:rPr>
              <a:t>PART 01</a:t>
            </a:r>
            <a:endParaRPr lang="en-US" altLang="zh-CN" sz="3600" dirty="0">
              <a:solidFill>
                <a:srgbClr val="0070C0"/>
              </a:solidFill>
              <a:latin typeface="Impact" panose="020B080603090205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96690" y="272415"/>
            <a:ext cx="47904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非税收入新功能模块讲解</a:t>
            </a:r>
            <a:endParaRPr lang="zh-CN" altLang="en-US" sz="2400" b="1" dirty="0">
              <a:solidFill>
                <a:srgbClr val="000000">
                  <a:lumMod val="85000"/>
                  <a:lumOff val="1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787045" y="1867537"/>
            <a:ext cx="527203" cy="530769"/>
            <a:chOff x="5042691" y="2273920"/>
            <a:chExt cx="702937" cy="707692"/>
          </a:xfrm>
          <a:solidFill>
            <a:srgbClr val="0070C0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2926080" y="1104900"/>
            <a:ext cx="5260975" cy="32918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lang="zh-CN" altLang="en-US" sz="1600" b="1"/>
              <a:t>1.</a:t>
            </a:r>
            <a:r>
              <a:rPr lang="zh-CN" altLang="en-US" sz="1600" b="1">
                <a:sym typeface="+mn-ea"/>
              </a:rPr>
              <a:t>国有土地使用权出让收入信息采集(招拍挂、协议出让）</a:t>
            </a:r>
            <a:endParaRPr lang="en-US" altLang="zh-CN" sz="1600"/>
          </a:p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lang="zh-CN" altLang="en-US" sz="1600" b="1"/>
              <a:t>2.</a:t>
            </a:r>
            <a:r>
              <a:rPr lang="zh-CN" altLang="en-US" sz="1600" b="1">
                <a:sym typeface="+mn-ea"/>
              </a:rPr>
              <a:t>矿产资源专项收入信息采集</a:t>
            </a:r>
            <a:endParaRPr lang="en-US" altLang="zh-CN" sz="1600"/>
          </a:p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lang="zh-CN" altLang="en-US" sz="1600" b="1"/>
              <a:t>3.</a:t>
            </a:r>
            <a:r>
              <a:rPr lang="zh-CN" altLang="en-US" sz="1600" b="1">
                <a:sym typeface="+mn-ea"/>
              </a:rPr>
              <a:t>残疾人就业保障金申报</a:t>
            </a:r>
            <a:endParaRPr lang="en-US" altLang="zh-CN" sz="1600"/>
          </a:p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lang="zh-CN" altLang="en-US" sz="1600" b="1"/>
              <a:t>4.</a:t>
            </a:r>
            <a:r>
              <a:rPr lang="zh-CN" altLang="en-US" sz="1600" b="1">
                <a:sym typeface="+mn-ea"/>
              </a:rPr>
              <a:t>文化事业建设费缴费信息报告</a:t>
            </a:r>
            <a:endParaRPr lang="zh-CN" altLang="en-US" sz="1600" b="1"/>
          </a:p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lang="en-US" altLang="zh-CN" sz="1600" b="1"/>
              <a:t>5</a:t>
            </a:r>
            <a:r>
              <a:rPr lang="zh-CN" altLang="en-US" sz="1600" b="1"/>
              <a:t>.</a:t>
            </a:r>
            <a:r>
              <a:rPr lang="zh-CN" altLang="en-US" sz="1600" b="1">
                <a:sym typeface="+mn-ea"/>
              </a:rPr>
              <a:t>文化事业建设费申报</a:t>
            </a:r>
            <a:endParaRPr lang="zh-CN" altLang="en-US" sz="1600" b="1"/>
          </a:p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lang="en-US" altLang="zh-CN" sz="1600" b="1"/>
              <a:t>6</a:t>
            </a:r>
            <a:r>
              <a:rPr lang="zh-CN" altLang="en-US" sz="1600" b="1"/>
              <a:t>.</a:t>
            </a:r>
            <a:r>
              <a:rPr lang="zh-CN" altLang="en-US" sz="1600" b="1">
                <a:sym typeface="+mn-ea"/>
              </a:rPr>
              <a:t>代扣代缴文化事业建设费申报</a:t>
            </a:r>
            <a:endParaRPr lang="zh-CN" altLang="en-US" sz="1600" b="1"/>
          </a:p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lang="en-US" altLang="zh-CN" sz="1600" b="1"/>
              <a:t>7</a:t>
            </a:r>
            <a:r>
              <a:rPr lang="zh-CN" altLang="en-US" sz="1600" b="1"/>
              <a:t>.</a:t>
            </a:r>
            <a:r>
              <a:rPr lang="zh-CN" altLang="en-US" sz="1600" b="1">
                <a:sym typeface="+mn-ea"/>
              </a:rPr>
              <a:t>非税收入通用申报</a:t>
            </a:r>
            <a:endParaRPr lang="zh-CN" altLang="en-US" sz="1600" b="1"/>
          </a:p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lang="en-US" altLang="zh-CN" sz="1600" b="1"/>
              <a:t>8</a:t>
            </a:r>
            <a:r>
              <a:rPr lang="zh-CN" altLang="en-US" sz="1600" b="1"/>
              <a:t>.</a:t>
            </a:r>
            <a:r>
              <a:rPr lang="zh-CN" altLang="en-US" sz="1600" b="1">
                <a:sym typeface="+mn-ea"/>
              </a:rPr>
              <a:t>非税收入本地化项目</a:t>
            </a:r>
            <a:endParaRPr lang="zh-CN" altLang="en-US" sz="1600" b="1">
              <a:sym typeface="+mn-ea"/>
            </a:endParaRPr>
          </a:p>
          <a:p>
            <a:pPr marL="0" algn="l">
              <a:buClrTx/>
              <a:buSzTx/>
              <a:buNone/>
            </a:pPr>
            <a:endParaRPr lang="zh-CN" altLang="en-US" sz="1600" b="1">
              <a:sym typeface="+mn-ea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0070C0"/>
                </a:solidFill>
                <a:latin typeface="Impact" panose="020B0806030902050204" pitchFamily="34" charset="0"/>
              </a:rPr>
              <a:t>PART 02</a:t>
            </a:r>
            <a:endParaRPr lang="zh-CN" altLang="en-US" sz="7200" dirty="0">
              <a:solidFill>
                <a:srgbClr val="0070C0"/>
              </a:solidFill>
              <a:latin typeface="Impact" panose="020B080603090205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899410" y="2833370"/>
            <a:ext cx="46126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3765">
              <a:defRPr/>
            </a:pPr>
            <a:r>
              <a:rPr lang="zh-CN" altLang="en-US" sz="28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非税收入操作流程</a:t>
            </a:r>
            <a:endParaRPr lang="zh-CN" altLang="en-US" sz="2800" b="1" dirty="0">
              <a:solidFill>
                <a:srgbClr val="000000">
                  <a:lumMod val="85000"/>
                  <a:lumOff val="1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797126" y="1931946"/>
            <a:ext cx="484180" cy="401950"/>
            <a:chOff x="3132963" y="3140191"/>
            <a:chExt cx="645573" cy="535933"/>
          </a:xfrm>
          <a:solidFill>
            <a:srgbClr val="0070C0"/>
          </a:solidFill>
        </p:grpSpPr>
        <p:sp>
          <p:nvSpPr>
            <p:cNvPr id="30" name="Freeform 226"/>
            <p:cNvSpPr/>
            <p:nvPr/>
          </p:nvSpPr>
          <p:spPr bwMode="auto">
            <a:xfrm>
              <a:off x="3421629" y="3217854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1 h 581"/>
                <a:gd name="T4" fmla="*/ 25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7 w 529"/>
                <a:gd name="T11" fmla="*/ 525 h 581"/>
                <a:gd name="T12" fmla="*/ 127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1" y="4"/>
                    <a:pt x="2" y="7"/>
                    <a:pt x="2" y="11"/>
                  </a:cubicBezTo>
                  <a:cubicBezTo>
                    <a:pt x="14" y="22"/>
                    <a:pt x="22" y="38"/>
                    <a:pt x="25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7" y="525"/>
                    <a:pt x="127" y="525"/>
                    <a:pt x="127" y="525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Freeform 227"/>
            <p:cNvSpPr/>
            <p:nvPr/>
          </p:nvSpPr>
          <p:spPr bwMode="auto">
            <a:xfrm>
              <a:off x="3198348" y="3140191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3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3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1" y="308"/>
                    <a:pt x="118" y="367"/>
                    <a:pt x="170" y="367"/>
                  </a:cubicBezTo>
                  <a:cubicBezTo>
                    <a:pt x="222" y="367"/>
                    <a:pt x="266" y="308"/>
                    <a:pt x="289" y="243"/>
                  </a:cubicBezTo>
                  <a:cubicBezTo>
                    <a:pt x="305" y="242"/>
                    <a:pt x="320" y="226"/>
                    <a:pt x="326" y="203"/>
                  </a:cubicBezTo>
                  <a:cubicBezTo>
                    <a:pt x="333" y="176"/>
                    <a:pt x="324" y="149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9" y="149"/>
                    <a:pt x="0" y="176"/>
                    <a:pt x="7" y="203"/>
                  </a:cubicBezTo>
                  <a:cubicBezTo>
                    <a:pt x="13" y="227"/>
                    <a:pt x="29" y="243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Freeform 228"/>
            <p:cNvSpPr/>
            <p:nvPr/>
          </p:nvSpPr>
          <p:spPr bwMode="auto">
            <a:xfrm>
              <a:off x="3481875" y="3306367"/>
              <a:ext cx="233275" cy="180738"/>
            </a:xfrm>
            <a:custGeom>
              <a:avLst/>
              <a:gdLst>
                <a:gd name="T0" fmla="*/ 41 w 346"/>
                <a:gd name="T1" fmla="*/ 111 h 268"/>
                <a:gd name="T2" fmla="*/ 0 w 346"/>
                <a:gd name="T3" fmla="*/ 151 h 268"/>
                <a:gd name="T4" fmla="*/ 90 w 346"/>
                <a:gd name="T5" fmla="*/ 268 h 268"/>
                <a:gd name="T6" fmla="*/ 254 w 346"/>
                <a:gd name="T7" fmla="*/ 125 h 268"/>
                <a:gd name="T8" fmla="*/ 284 w 346"/>
                <a:gd name="T9" fmla="*/ 158 h 268"/>
                <a:gd name="T10" fmla="*/ 346 w 346"/>
                <a:gd name="T11" fmla="*/ 0 h 268"/>
                <a:gd name="T12" fmla="*/ 184 w 346"/>
                <a:gd name="T13" fmla="*/ 50 h 268"/>
                <a:gd name="T14" fmla="*/ 218 w 346"/>
                <a:gd name="T15" fmla="*/ 87 h 268"/>
                <a:gd name="T16" fmla="*/ 99 w 346"/>
                <a:gd name="T17" fmla="*/ 190 h 268"/>
                <a:gd name="T18" fmla="*/ 41 w 346"/>
                <a:gd name="T19" fmla="*/ 111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6" h="268">
                  <a:moveTo>
                    <a:pt x="41" y="11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12" y="165"/>
                    <a:pt x="90" y="268"/>
                    <a:pt x="90" y="268"/>
                  </a:cubicBezTo>
                  <a:cubicBezTo>
                    <a:pt x="254" y="125"/>
                    <a:pt x="254" y="125"/>
                    <a:pt x="254" y="125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218" y="87"/>
                    <a:pt x="218" y="87"/>
                    <a:pt x="218" y="87"/>
                  </a:cubicBezTo>
                  <a:cubicBezTo>
                    <a:pt x="99" y="190"/>
                    <a:pt x="99" y="190"/>
                    <a:pt x="99" y="190"/>
                  </a:cubicBezTo>
                  <a:lnTo>
                    <a:pt x="41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229"/>
            <p:cNvSpPr/>
            <p:nvPr/>
          </p:nvSpPr>
          <p:spPr bwMode="auto">
            <a:xfrm>
              <a:off x="3132963" y="3377178"/>
              <a:ext cx="355480" cy="298946"/>
            </a:xfrm>
            <a:custGeom>
              <a:avLst/>
              <a:gdLst>
                <a:gd name="T0" fmla="*/ 407 w 527"/>
                <a:gd name="T1" fmla="*/ 0 h 443"/>
                <a:gd name="T2" fmla="*/ 294 w 527"/>
                <a:gd name="T3" fmla="*/ 190 h 443"/>
                <a:gd name="T4" fmla="*/ 280 w 527"/>
                <a:gd name="T5" fmla="*/ 105 h 443"/>
                <a:gd name="T6" fmla="*/ 295 w 527"/>
                <a:gd name="T7" fmla="*/ 77 h 443"/>
                <a:gd name="T8" fmla="*/ 263 w 527"/>
                <a:gd name="T9" fmla="*/ 44 h 443"/>
                <a:gd name="T10" fmla="*/ 230 w 527"/>
                <a:gd name="T11" fmla="*/ 77 h 443"/>
                <a:gd name="T12" fmla="*/ 246 w 527"/>
                <a:gd name="T13" fmla="*/ 105 h 443"/>
                <a:gd name="T14" fmla="*/ 232 w 527"/>
                <a:gd name="T15" fmla="*/ 189 h 443"/>
                <a:gd name="T16" fmla="*/ 120 w 527"/>
                <a:gd name="T17" fmla="*/ 0 h 443"/>
                <a:gd name="T18" fmla="*/ 2 w 527"/>
                <a:gd name="T19" fmla="*/ 125 h 443"/>
                <a:gd name="T20" fmla="*/ 0 w 527"/>
                <a:gd name="T21" fmla="*/ 125 h 443"/>
                <a:gd name="T22" fmla="*/ 0 w 527"/>
                <a:gd name="T23" fmla="*/ 402 h 443"/>
                <a:gd name="T24" fmla="*/ 1 w 527"/>
                <a:gd name="T25" fmla="*/ 402 h 443"/>
                <a:gd name="T26" fmla="*/ 263 w 527"/>
                <a:gd name="T27" fmla="*/ 443 h 443"/>
                <a:gd name="T28" fmla="*/ 526 w 527"/>
                <a:gd name="T29" fmla="*/ 402 h 443"/>
                <a:gd name="T30" fmla="*/ 527 w 527"/>
                <a:gd name="T31" fmla="*/ 402 h 443"/>
                <a:gd name="T32" fmla="*/ 527 w 527"/>
                <a:gd name="T33" fmla="*/ 125 h 443"/>
                <a:gd name="T34" fmla="*/ 525 w 527"/>
                <a:gd name="T35" fmla="*/ 125 h 443"/>
                <a:gd name="T36" fmla="*/ 407 w 527"/>
                <a:gd name="T37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7" h="443">
                  <a:moveTo>
                    <a:pt x="407" y="0"/>
                  </a:moveTo>
                  <a:cubicBezTo>
                    <a:pt x="294" y="190"/>
                    <a:pt x="294" y="190"/>
                    <a:pt x="294" y="190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99"/>
                    <a:pt x="295" y="89"/>
                    <a:pt x="295" y="77"/>
                  </a:cubicBezTo>
                  <a:cubicBezTo>
                    <a:pt x="295" y="59"/>
                    <a:pt x="281" y="44"/>
                    <a:pt x="263" y="44"/>
                  </a:cubicBezTo>
                  <a:cubicBezTo>
                    <a:pt x="245" y="44"/>
                    <a:pt x="230" y="59"/>
                    <a:pt x="230" y="77"/>
                  </a:cubicBezTo>
                  <a:cubicBezTo>
                    <a:pt x="230" y="89"/>
                    <a:pt x="237" y="99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7"/>
                    <a:pt x="12" y="72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4" y="425"/>
                    <a:pt x="126" y="443"/>
                    <a:pt x="263" y="443"/>
                  </a:cubicBezTo>
                  <a:cubicBezTo>
                    <a:pt x="401" y="443"/>
                    <a:pt x="513" y="425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7" y="125"/>
                    <a:pt x="527" y="125"/>
                    <a:pt x="527" y="125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5" y="72"/>
                    <a:pt x="471" y="27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230"/>
            <p:cNvSpPr/>
            <p:nvPr/>
          </p:nvSpPr>
          <p:spPr bwMode="auto">
            <a:xfrm>
              <a:off x="3598655" y="3487105"/>
              <a:ext cx="54536" cy="68241"/>
            </a:xfrm>
            <a:custGeom>
              <a:avLst/>
              <a:gdLst>
                <a:gd name="T0" fmla="*/ 0 w 81"/>
                <a:gd name="T1" fmla="*/ 0 h 101"/>
                <a:gd name="T2" fmla="*/ 0 w 81"/>
                <a:gd name="T3" fmla="*/ 55 h 101"/>
                <a:gd name="T4" fmla="*/ 40 w 81"/>
                <a:gd name="T5" fmla="*/ 101 h 101"/>
                <a:gd name="T6" fmla="*/ 81 w 81"/>
                <a:gd name="T7" fmla="*/ 56 h 101"/>
                <a:gd name="T8" fmla="*/ 81 w 81"/>
                <a:gd name="T9" fmla="*/ 0 h 101"/>
                <a:gd name="T10" fmla="*/ 59 w 81"/>
                <a:gd name="T11" fmla="*/ 0 h 101"/>
                <a:gd name="T12" fmla="*/ 59 w 81"/>
                <a:gd name="T13" fmla="*/ 57 h 101"/>
                <a:gd name="T14" fmla="*/ 40 w 81"/>
                <a:gd name="T15" fmla="*/ 83 h 101"/>
                <a:gd name="T16" fmla="*/ 22 w 81"/>
                <a:gd name="T17" fmla="*/ 57 h 101"/>
                <a:gd name="T18" fmla="*/ 22 w 81"/>
                <a:gd name="T19" fmla="*/ 0 h 101"/>
                <a:gd name="T20" fmla="*/ 0 w 81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1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87"/>
                    <a:pt x="15" y="101"/>
                    <a:pt x="40" y="101"/>
                  </a:cubicBezTo>
                  <a:cubicBezTo>
                    <a:pt x="65" y="101"/>
                    <a:pt x="81" y="86"/>
                    <a:pt x="81" y="56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9" y="75"/>
                    <a:pt x="52" y="83"/>
                    <a:pt x="40" y="83"/>
                  </a:cubicBezTo>
                  <a:cubicBezTo>
                    <a:pt x="29" y="83"/>
                    <a:pt x="22" y="74"/>
                    <a:pt x="22" y="57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231"/>
            <p:cNvSpPr>
              <a:spLocks noEditPoints="1"/>
            </p:cNvSpPr>
            <p:nvPr/>
          </p:nvSpPr>
          <p:spPr bwMode="auto">
            <a:xfrm>
              <a:off x="3666040" y="3486534"/>
              <a:ext cx="47968" cy="67384"/>
            </a:xfrm>
            <a:custGeom>
              <a:avLst/>
              <a:gdLst>
                <a:gd name="T0" fmla="*/ 31 w 71"/>
                <a:gd name="T1" fmla="*/ 0 h 100"/>
                <a:gd name="T2" fmla="*/ 0 w 71"/>
                <a:gd name="T3" fmla="*/ 2 h 100"/>
                <a:gd name="T4" fmla="*/ 0 w 71"/>
                <a:gd name="T5" fmla="*/ 100 h 100"/>
                <a:gd name="T6" fmla="*/ 23 w 71"/>
                <a:gd name="T7" fmla="*/ 100 h 100"/>
                <a:gd name="T8" fmla="*/ 23 w 71"/>
                <a:gd name="T9" fmla="*/ 65 h 100"/>
                <a:gd name="T10" fmla="*/ 30 w 71"/>
                <a:gd name="T11" fmla="*/ 65 h 100"/>
                <a:gd name="T12" fmla="*/ 62 w 71"/>
                <a:gd name="T13" fmla="*/ 55 h 100"/>
                <a:gd name="T14" fmla="*/ 71 w 71"/>
                <a:gd name="T15" fmla="*/ 31 h 100"/>
                <a:gd name="T16" fmla="*/ 61 w 71"/>
                <a:gd name="T17" fmla="*/ 8 h 100"/>
                <a:gd name="T18" fmla="*/ 31 w 71"/>
                <a:gd name="T19" fmla="*/ 0 h 100"/>
                <a:gd name="T20" fmla="*/ 30 w 71"/>
                <a:gd name="T21" fmla="*/ 48 h 100"/>
                <a:gd name="T22" fmla="*/ 23 w 71"/>
                <a:gd name="T23" fmla="*/ 47 h 100"/>
                <a:gd name="T24" fmla="*/ 23 w 71"/>
                <a:gd name="T25" fmla="*/ 18 h 100"/>
                <a:gd name="T26" fmla="*/ 32 w 71"/>
                <a:gd name="T27" fmla="*/ 17 h 100"/>
                <a:gd name="T28" fmla="*/ 49 w 71"/>
                <a:gd name="T29" fmla="*/ 32 h 100"/>
                <a:gd name="T30" fmla="*/ 30 w 71"/>
                <a:gd name="T31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00">
                  <a:moveTo>
                    <a:pt x="31" y="0"/>
                  </a:moveTo>
                  <a:cubicBezTo>
                    <a:pt x="17" y="0"/>
                    <a:pt x="7" y="1"/>
                    <a:pt x="0" y="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5"/>
                    <a:pt x="27" y="65"/>
                    <a:pt x="30" y="65"/>
                  </a:cubicBezTo>
                  <a:cubicBezTo>
                    <a:pt x="43" y="65"/>
                    <a:pt x="55" y="62"/>
                    <a:pt x="62" y="55"/>
                  </a:cubicBezTo>
                  <a:cubicBezTo>
                    <a:pt x="68" y="49"/>
                    <a:pt x="71" y="41"/>
                    <a:pt x="71" y="31"/>
                  </a:cubicBezTo>
                  <a:cubicBezTo>
                    <a:pt x="71" y="22"/>
                    <a:pt x="67" y="13"/>
                    <a:pt x="61" y="8"/>
                  </a:cubicBezTo>
                  <a:cubicBezTo>
                    <a:pt x="54" y="3"/>
                    <a:pt x="44" y="0"/>
                    <a:pt x="31" y="0"/>
                  </a:cubicBezTo>
                  <a:close/>
                  <a:moveTo>
                    <a:pt x="30" y="48"/>
                  </a:moveTo>
                  <a:cubicBezTo>
                    <a:pt x="27" y="48"/>
                    <a:pt x="24" y="48"/>
                    <a:pt x="23" y="4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7" y="17"/>
                    <a:pt x="32" y="17"/>
                  </a:cubicBezTo>
                  <a:cubicBezTo>
                    <a:pt x="43" y="17"/>
                    <a:pt x="49" y="23"/>
                    <a:pt x="49" y="32"/>
                  </a:cubicBezTo>
                  <a:cubicBezTo>
                    <a:pt x="49" y="42"/>
                    <a:pt x="42" y="48"/>
                    <a:pt x="3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一、</a:t>
            </a:r>
            <a:r>
              <a:rPr lang="zh-CN" altLang="en-US" sz="2400" b="1"/>
              <a:t>国有土地使用权出让收入信息采集(招拍挂、协议出让）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algn="l">
              <a:buClrTx/>
              <a:buSzTx/>
              <a:buNone/>
            </a:pPr>
            <a:r>
              <a:rPr lang="en-US" altLang="zh-CN" sz="2400">
                <a:solidFill>
                  <a:srgbClr val="FF0000"/>
                </a:solidFill>
              </a:rPr>
              <a:t>缴费人</a:t>
            </a:r>
            <a:r>
              <a:rPr lang="en-US" altLang="zh-CN" sz="2400"/>
              <a:t>依照非税收入的法规、规章及其他有关规定，申报缴纳国有土地使用权出让收入项目</a:t>
            </a:r>
            <a:r>
              <a:rPr lang="zh-CN" altLang="en-US" sz="2400"/>
              <a:t>。</a:t>
            </a:r>
            <a:endParaRPr lang="zh-CN" altLang="en-US" sz="2400"/>
          </a:p>
          <a:p>
            <a:pPr marL="0" algn="l">
              <a:buClrTx/>
              <a:buSzTx/>
              <a:buNone/>
            </a:pPr>
            <a:r>
              <a:rPr lang="en-US" altLang="zh-CN" sz="2400"/>
              <a:t>功能路径</a:t>
            </a:r>
            <a:r>
              <a:rPr lang="zh-CN" altLang="en-US" sz="2400"/>
              <a:t>：</a:t>
            </a:r>
            <a:endParaRPr lang="en-US" altLang="zh-CN" sz="2400"/>
          </a:p>
          <a:p>
            <a:pPr marL="457200" indent="-457200">
              <a:buFont typeface="+mj-ea"/>
              <a:buAutoNum type="circleNumDbPlain"/>
            </a:pPr>
            <a:r>
              <a:rPr lang="en-US" altLang="zh-CN" sz="2400"/>
              <a:t>【我要办税】-【税费申报及缴纳】-【非税收入申报】-【非税收入通用申报（主管部门核定）】功能菜单。</a:t>
            </a:r>
            <a:endParaRPr lang="en-US" altLang="zh-CN" sz="2400"/>
          </a:p>
          <a:p>
            <a:pPr marL="457200" indent="-457200">
              <a:buFont typeface="+mj-ea"/>
              <a:buAutoNum type="circleNumDbPlain"/>
            </a:pPr>
            <a:r>
              <a:rPr lang="en-US" altLang="zh-CN" sz="2400"/>
              <a:t>通过首页搜索栏输入关键字查找出的“非税收入通用申报（主管部门核定）”进入办税功能。</a:t>
            </a:r>
            <a:endParaRPr lang="en-US" altLang="zh-CN" sz="2400"/>
          </a:p>
          <a:p>
            <a:pPr marL="457200" indent="-457200">
              <a:buFont typeface="+mj-ea"/>
              <a:buAutoNum type="circleNumDbPlain"/>
            </a:pPr>
            <a:r>
              <a:rPr lang="en-US" altLang="zh-CN" sz="2400"/>
              <a:t>【首页】-【我的待办】-【其他】-【国有土地使用权出让收入信息申报】</a:t>
            </a:r>
            <a:endParaRPr lang="en-US" altLang="zh-CN" sz="24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一、</a:t>
            </a:r>
            <a:r>
              <a:rPr lang="zh-CN" altLang="en-US" sz="2400" b="1"/>
              <a:t>国有土地使用权出让收入信息采集(招拍挂、协议出让）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000760"/>
            <a:ext cx="2070735" cy="3653155"/>
          </a:xfrm>
        </p:spPr>
        <p:txBody>
          <a:bodyPr vert="horz">
            <a:normAutofit/>
          </a:bodyPr>
          <a:lstStyle/>
          <a:p>
            <a:pPr marL="0" algn="l">
              <a:buClrTx/>
              <a:buSzTx/>
              <a:buNone/>
            </a:pPr>
            <a:r>
              <a:rPr lang="en-US" altLang="zh-CN" sz="1800">
                <a:solidFill>
                  <a:schemeClr val="tx1"/>
                </a:solidFill>
              </a:rPr>
              <a:t>(1)缴费人登录新电子税务局后，点击【我要办税】-【税费申报及缴纳】-【非税收入申报】-【非税收入通用申报（主管部门核定）】功能菜单。</a:t>
            </a:r>
            <a:endParaRPr lang="en-US" altLang="zh-CN" sz="1800">
              <a:solidFill>
                <a:schemeClr val="tx1"/>
              </a:solidFill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12"/>
          <p:cNvPicPr>
            <a:picLocks noChangeAspect="1"/>
          </p:cNvPicPr>
          <p:nvPr/>
        </p:nvPicPr>
        <p:blipFill>
          <a:blip r:embed="rId1"/>
          <a:srcRect l="-771" t="8872" r="374" b="41393"/>
          <a:stretch>
            <a:fillRect/>
          </a:stretch>
        </p:blipFill>
        <p:spPr>
          <a:xfrm>
            <a:off x="2724150" y="1000760"/>
            <a:ext cx="6035675" cy="1771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-214748259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1455" y="2954020"/>
            <a:ext cx="6008370" cy="18135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一、</a:t>
            </a:r>
            <a:r>
              <a:rPr lang="zh-CN" altLang="en-US" sz="2400" b="1"/>
              <a:t>国有土地使用权出让收入信息采集(招拍挂、协议出让）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162051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en-US" altLang="zh-CN" sz="1800"/>
              <a:t>(2)点击申报，校验通过后，可以进入申报页面。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310" y="1630045"/>
            <a:ext cx="8272145" cy="2841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一、</a:t>
            </a:r>
            <a:r>
              <a:rPr lang="zh-CN" altLang="en-US" sz="2400" b="1"/>
              <a:t>国有土地使用权出让收入信息采集(招拍挂、协议出让）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620395" y="1062990"/>
            <a:ext cx="2314575" cy="3044190"/>
          </a:xfrm>
        </p:spPr>
        <p:txBody>
          <a:bodyPr vert="horz">
            <a:noAutofit/>
          </a:bodyPr>
          <a:lstStyle/>
          <a:p>
            <a:pPr marL="0" algn="l">
              <a:buClrTx/>
              <a:buSzTx/>
              <a:buNone/>
            </a:pPr>
            <a:r>
              <a:rPr lang="en-US" altLang="zh-CN" sz="1800"/>
              <a:t>(3)点击提交申报按钮，输入“真”“实”“责”“任”四字后，点击确定，即可完成申报。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30270" y="978535"/>
            <a:ext cx="4224655" cy="20688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-21474825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230" y="3047365"/>
            <a:ext cx="4435475" cy="18707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一、</a:t>
            </a:r>
            <a:r>
              <a:rPr lang="zh-CN" altLang="en-US" sz="2400" b="1"/>
              <a:t>国有土地使用权出让收入信息采集(招拍挂、协议出让）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926466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altLang="en-US" sz="1800" b="1"/>
              <a:t>本地化</a:t>
            </a:r>
            <a:r>
              <a:rPr lang="en-US" altLang="zh-CN" sz="1800" b="1"/>
              <a:t>功能路径</a:t>
            </a:r>
            <a:r>
              <a:rPr lang="zh-CN" altLang="en-US" sz="1800"/>
              <a:t>：</a:t>
            </a:r>
            <a:r>
              <a:rPr lang="en-US" altLang="zh-CN" sz="1800"/>
              <a:t>【</a:t>
            </a:r>
            <a:r>
              <a:rPr lang="zh-CN" altLang="en-US" sz="1800"/>
              <a:t>地方特色</a:t>
            </a:r>
            <a:r>
              <a:rPr lang="en-US" altLang="zh-CN" sz="1800"/>
              <a:t>】</a:t>
            </a:r>
            <a:r>
              <a:rPr lang="en-US" altLang="zh-CN" sz="1800">
                <a:sym typeface="+mn-ea"/>
              </a:rPr>
              <a:t>-【</a:t>
            </a:r>
            <a:r>
              <a:rPr lang="zh-CN" altLang="en-US" sz="1800">
                <a:sym typeface="+mn-ea"/>
              </a:rPr>
              <a:t>我要办税</a:t>
            </a:r>
            <a:r>
              <a:rPr lang="en-US" altLang="zh-CN" sz="1800">
                <a:sym typeface="+mn-ea"/>
              </a:rPr>
              <a:t>】</a:t>
            </a:r>
            <a:r>
              <a:rPr lang="en-US" altLang="zh-CN" sz="1800"/>
              <a:t>-【税费申报及缴纳】-【非税收入申报】-【非税收入通用申报（</a:t>
            </a:r>
            <a:r>
              <a:rPr lang="zh-CN" altLang="en-US" sz="1800"/>
              <a:t>两项划转</a:t>
            </a:r>
            <a:r>
              <a:rPr lang="en-US" altLang="zh-CN" sz="1800"/>
              <a:t>）】-</a:t>
            </a:r>
            <a:r>
              <a:rPr lang="en-US" altLang="zh-CN" sz="1800">
                <a:sym typeface="+mn-ea"/>
              </a:rPr>
              <a:t>【</a:t>
            </a:r>
            <a:r>
              <a:rPr lang="en-US" altLang="zh-CN" sz="1800"/>
              <a:t>国有土地使用权出让收入申报</a:t>
            </a:r>
            <a:r>
              <a:rPr lang="en-US" altLang="zh-CN" sz="1800">
                <a:sym typeface="+mn-ea"/>
              </a:rPr>
              <a:t>】</a:t>
            </a:r>
            <a:r>
              <a:rPr lang="en-US" altLang="zh-CN" sz="1800"/>
              <a:t>功能菜单。</a:t>
            </a:r>
            <a:endParaRPr lang="en-US" altLang="zh-CN" sz="1800"/>
          </a:p>
          <a:p>
            <a:pPr marL="0" indent="0">
              <a:buFont typeface="+mj-ea"/>
              <a:buNone/>
            </a:pP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图片 5" descr="图片1"/>
          <p:cNvPicPr>
            <a:picLocks noChangeAspect="1"/>
          </p:cNvPicPr>
          <p:nvPr/>
        </p:nvPicPr>
        <p:blipFill>
          <a:blip r:embed="rId1"/>
          <a:srcRect t="1247" r="19440" b="65902"/>
          <a:stretch>
            <a:fillRect/>
          </a:stretch>
        </p:blipFill>
        <p:spPr>
          <a:xfrm>
            <a:off x="2108835" y="1824990"/>
            <a:ext cx="5304790" cy="5181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835" y="2560955"/>
            <a:ext cx="5266690" cy="237744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一、</a:t>
            </a:r>
            <a:r>
              <a:rPr lang="zh-CN" altLang="en-US" sz="2400" b="1"/>
              <a:t>国有土地使用权出让收入信息采集(招拍挂、协议出让）</a:t>
            </a:r>
            <a:endParaRPr lang="zh-CN" altLang="en-US" sz="2400" b="1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1460" y="1062990"/>
            <a:ext cx="6208395" cy="36658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一、</a:t>
            </a:r>
            <a:r>
              <a:rPr lang="zh-CN" altLang="en-US" sz="2400" b="1"/>
              <a:t>国有土地使用权出让收入信息采集(招拍挂、协议出让）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874396"/>
            <a:ext cx="8229600" cy="3394472"/>
          </a:xfrm>
        </p:spPr>
        <p:txBody>
          <a:bodyPr>
            <a:normAutofit/>
          </a:bodyPr>
          <a:lstStyle/>
          <a:p>
            <a:pPr marL="0" algn="ctr">
              <a:buClrTx/>
              <a:buSzTx/>
              <a:buNone/>
            </a:pPr>
            <a:r>
              <a:rPr lang="zh-CN" altLang="en-US" sz="1800">
                <a:sym typeface="+mn-ea"/>
              </a:rPr>
              <a:t>国有土地使用权出让收入申报页面、操作流程暂保留本地化</a:t>
            </a:r>
            <a:endParaRPr lang="zh-CN" altLang="en-US" sz="1800">
              <a:sym typeface="+mn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7275" y="1251585"/>
            <a:ext cx="7028815" cy="375983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350759"/>
            <a:ext cx="8229600" cy="857250"/>
          </a:xfrm>
        </p:spPr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二、矿产资源专项收入信息采集</a:t>
            </a:r>
            <a:endParaRPr lang="zh-CN" altLang="en-US" sz="2400" b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631951"/>
            <a:ext cx="8229600" cy="33944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sz="2400">
                <a:solidFill>
                  <a:srgbClr val="FF0000"/>
                </a:solidFill>
              </a:rPr>
              <a:t>缴费人</a:t>
            </a:r>
            <a:r>
              <a:rPr lang="en-US" altLang="zh-CN" sz="2400"/>
              <a:t>依照非税收入的法规、规章及其他有关规定，向税务机关申报缴纳</a:t>
            </a:r>
            <a:r>
              <a:rPr lang="en-US" altLang="zh-CN" sz="2400" b="1"/>
              <a:t>矿产资源专项收入</a:t>
            </a:r>
            <a:r>
              <a:rPr lang="en-US" altLang="zh-CN" sz="2400"/>
              <a:t>项目。</a:t>
            </a:r>
            <a:endParaRPr sz="2400"/>
          </a:p>
          <a:p>
            <a:pPr marL="0" indent="0">
              <a:buNone/>
            </a:pPr>
            <a:r>
              <a:rPr lang="en-US" altLang="zh-CN" sz="2400"/>
              <a:t>功能路径</a:t>
            </a:r>
            <a:r>
              <a:rPr lang="zh-CN" altLang="en-US" sz="2400"/>
              <a:t>：</a:t>
            </a:r>
            <a:endParaRPr lang="en-US" altLang="zh-CN" sz="2400"/>
          </a:p>
          <a:p>
            <a:pPr marL="457200" indent="-457200">
              <a:buFont typeface="+mj-ea"/>
              <a:buAutoNum type="circleNumDbPlain"/>
            </a:pPr>
            <a:r>
              <a:rPr lang="en-US" altLang="zh-CN" sz="2400"/>
              <a:t>【我要办税】-【税费申报及缴纳】-【非税收入申报】-【非税收入通用申报（主管部门核定）】功能菜单。</a:t>
            </a:r>
            <a:endParaRPr lang="en-US" altLang="zh-CN" sz="2400"/>
          </a:p>
          <a:p>
            <a:pPr marL="457200" indent="-457200">
              <a:buFont typeface="+mj-ea"/>
              <a:buAutoNum type="circleNumDbPlain"/>
            </a:pPr>
            <a:r>
              <a:rPr lang="en-US" altLang="zh-CN" sz="2400"/>
              <a:t>通过首页搜索栏输入关键字查找出的“非税收入通用申报（主管部门核定）”进入办税功能。</a:t>
            </a:r>
            <a:endParaRPr lang="en-US" altLang="zh-CN" sz="2400"/>
          </a:p>
          <a:p>
            <a:pPr marL="457200" indent="-457200">
              <a:buFont typeface="+mj-ea"/>
              <a:buAutoNum type="circleNumDbPlain"/>
            </a:pPr>
            <a:endParaRPr lang="en-US" altLang="zh-CN" sz="24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二、矿产资源专项收入信息采集</a:t>
            </a:r>
            <a:endParaRPr lang="zh-CN" altLang="en-US" sz="2400" b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26085" y="1214755"/>
            <a:ext cx="2011045" cy="3552825"/>
          </a:xfrm>
        </p:spPr>
        <p:txBody>
          <a:bodyPr vert="horz"/>
          <a:lstStyle/>
          <a:p>
            <a:pPr marL="0" algn="l">
              <a:buClrTx/>
              <a:buSzTx/>
              <a:buNone/>
            </a:pPr>
            <a:r>
              <a:rPr lang="zh-CN" altLang="en-US" sz="1800"/>
              <a:t>（</a:t>
            </a:r>
            <a:r>
              <a:rPr lang="en-US" altLang="zh-CN" sz="1800"/>
              <a:t>1）缴费人登录新电子税务局后，点击【我要办税】-【税费申报及缴纳】-【非税收入申报】-【非税收入通用申报（主管部门核定）】功能菜单。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24"/>
          <p:cNvPicPr>
            <a:picLocks noChangeAspect="1"/>
          </p:cNvPicPr>
          <p:nvPr/>
        </p:nvPicPr>
        <p:blipFill>
          <a:blip r:embed="rId1"/>
          <a:srcRect t="8556" r="17147" b="42370"/>
          <a:stretch>
            <a:fillRect/>
          </a:stretch>
        </p:blipFill>
        <p:spPr>
          <a:xfrm>
            <a:off x="2578735" y="1140460"/>
            <a:ext cx="5030470" cy="16802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-2147482588"/>
          <p:cNvPicPr>
            <a:picLocks noChangeAspect="1"/>
          </p:cNvPicPr>
          <p:nvPr/>
        </p:nvPicPr>
        <p:blipFill>
          <a:blip r:embed="rId2"/>
          <a:srcRect r="-183" b="14709"/>
          <a:stretch>
            <a:fillRect/>
          </a:stretch>
        </p:blipFill>
        <p:spPr>
          <a:xfrm>
            <a:off x="2578735" y="2952115"/>
            <a:ext cx="5091430" cy="20593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二、矿产资源专项收入信息采集</a:t>
            </a:r>
            <a:endParaRPr lang="zh-CN" altLang="en-US" sz="2400" b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230631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altLang="en-US" sz="1800"/>
              <a:t>（</a:t>
            </a:r>
            <a:r>
              <a:rPr lang="en-US" altLang="zh-CN" sz="1800"/>
              <a:t>2）点击去申报，校验通过后，可以进入申报页面。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1710690"/>
            <a:ext cx="7776210" cy="30568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二、矿产资源专项收入信息采集</a:t>
            </a:r>
            <a:endParaRPr lang="zh-CN" altLang="en-US" sz="2400" b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309245" y="1436370"/>
            <a:ext cx="1805940" cy="1969770"/>
          </a:xfrm>
        </p:spPr>
        <p:txBody>
          <a:bodyPr vert="horz">
            <a:noAutofit/>
          </a:bodyPr>
          <a:lstStyle/>
          <a:p>
            <a:pPr marL="0" indent="0">
              <a:buNone/>
            </a:pPr>
            <a:r>
              <a:rPr lang="en-US" altLang="zh-CN" sz="1800"/>
              <a:t>（3）点击提交申报按钮，输入“真”“实”“责”“任”四字后，点击确定，即可完成申报。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91"/>
          <p:cNvPicPr>
            <a:picLocks noChangeAspect="1"/>
          </p:cNvPicPr>
          <p:nvPr/>
        </p:nvPicPr>
        <p:blipFill>
          <a:blip r:embed="rId1"/>
          <a:srcRect t="18702" r="1496" b="25665"/>
          <a:stretch>
            <a:fillRect/>
          </a:stretch>
        </p:blipFill>
        <p:spPr>
          <a:xfrm>
            <a:off x="2387600" y="1123950"/>
            <a:ext cx="5264785" cy="15913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-21474825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283" y="2883853"/>
            <a:ext cx="5264785" cy="2009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二、矿产资源专项收入信息采集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926466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altLang="en-US" sz="1800" b="1"/>
              <a:t>本地化</a:t>
            </a:r>
            <a:r>
              <a:rPr lang="en-US" altLang="zh-CN" sz="1800" b="1"/>
              <a:t>功能路径</a:t>
            </a:r>
            <a:r>
              <a:rPr lang="zh-CN" altLang="en-US" sz="1800"/>
              <a:t>：</a:t>
            </a:r>
            <a:r>
              <a:rPr lang="en-US" altLang="zh-CN" sz="1800"/>
              <a:t>【</a:t>
            </a:r>
            <a:r>
              <a:rPr lang="zh-CN" altLang="en-US" sz="1800"/>
              <a:t>地方特色</a:t>
            </a:r>
            <a:r>
              <a:rPr lang="en-US" altLang="zh-CN" sz="1800"/>
              <a:t>】</a:t>
            </a:r>
            <a:r>
              <a:rPr lang="en-US" altLang="zh-CN" sz="1800">
                <a:sym typeface="+mn-ea"/>
              </a:rPr>
              <a:t>-【</a:t>
            </a:r>
            <a:r>
              <a:rPr lang="zh-CN" altLang="en-US" sz="1800">
                <a:sym typeface="+mn-ea"/>
              </a:rPr>
              <a:t>我要办税</a:t>
            </a:r>
            <a:r>
              <a:rPr lang="en-US" altLang="zh-CN" sz="1800">
                <a:sym typeface="+mn-ea"/>
              </a:rPr>
              <a:t>】</a:t>
            </a:r>
            <a:r>
              <a:rPr lang="en-US" altLang="zh-CN" sz="1800"/>
              <a:t>-【税费申报及缴纳】-【非税收入申报】-【非税收入通用申报（</a:t>
            </a:r>
            <a:r>
              <a:rPr lang="zh-CN" altLang="en-US" sz="1800"/>
              <a:t>两项划</a:t>
            </a:r>
            <a:r>
              <a:rPr lang="en-US" altLang="zh-CN" sz="1800"/>
              <a:t>转）】-</a:t>
            </a:r>
            <a:r>
              <a:rPr lang="en-US" altLang="zh-CN" sz="1800">
                <a:sym typeface="+mn-ea"/>
              </a:rPr>
              <a:t>【矿产资源专项收入</a:t>
            </a:r>
            <a:r>
              <a:rPr lang="en-US" altLang="zh-CN" sz="1800"/>
              <a:t>申报</a:t>
            </a:r>
            <a:r>
              <a:rPr lang="en-US" altLang="zh-CN" sz="1800">
                <a:sym typeface="+mn-ea"/>
              </a:rPr>
              <a:t>】</a:t>
            </a:r>
            <a:r>
              <a:rPr lang="en-US" altLang="zh-CN" sz="1800"/>
              <a:t>功能菜单。</a:t>
            </a:r>
            <a:endParaRPr lang="en-US" altLang="zh-CN" sz="1800"/>
          </a:p>
          <a:p>
            <a:pPr marL="0" indent="0">
              <a:buFont typeface="+mj-ea"/>
              <a:buNone/>
            </a:pP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图片 5" descr="图片1"/>
          <p:cNvPicPr>
            <a:picLocks noChangeAspect="1"/>
          </p:cNvPicPr>
          <p:nvPr/>
        </p:nvPicPr>
        <p:blipFill>
          <a:blip r:embed="rId1"/>
          <a:srcRect t="1247" r="18861" b="69123"/>
          <a:stretch>
            <a:fillRect/>
          </a:stretch>
        </p:blipFill>
        <p:spPr>
          <a:xfrm>
            <a:off x="1900555" y="1871345"/>
            <a:ext cx="5683885" cy="49720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665" y="2524760"/>
            <a:ext cx="5679440" cy="256349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二、矿产资源专项收入信息采集</a:t>
            </a:r>
            <a:endParaRPr lang="zh-CN" altLang="en-US" sz="2400" b="1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1460" y="1304290"/>
            <a:ext cx="6208395" cy="36658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>
                <a:sym typeface="+mn-ea"/>
              </a:rPr>
              <a:t>二、矿产资源专项收入信息采集</a:t>
            </a:r>
            <a:endParaRPr lang="zh-CN" altLang="en-US" sz="2400" b="1">
              <a:sym typeface="+mn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2745" y="1435100"/>
            <a:ext cx="5934075" cy="35337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752600" y="946150"/>
            <a:ext cx="57143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/>
              <a:t>矿产资源专项收入申报页</a:t>
            </a:r>
            <a:r>
              <a:rPr lang="zh-CN" altLang="en-US" sz="1800">
                <a:sym typeface="+mn-ea"/>
              </a:rPr>
              <a:t>面、操作流程暂保留本地化</a:t>
            </a:r>
            <a:endParaRPr lang="zh-CN" altLang="en-US" sz="1800">
              <a:sym typeface="+mn-e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/>
              <a:t>三、残疾人就业保障金申报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algn="l">
              <a:buClrTx/>
              <a:buSzTx/>
              <a:buNone/>
            </a:pPr>
            <a:r>
              <a:rPr lang="en-US" altLang="zh-CN" sz="2400"/>
              <a:t>1.功能路径</a:t>
            </a:r>
            <a:r>
              <a:rPr lang="zh-CN" altLang="en-US" sz="2400"/>
              <a:t>：</a:t>
            </a:r>
            <a:r>
              <a:rPr lang="en-US" altLang="zh-CN" sz="2400"/>
              <a:t>登录新电子税局后，点击【我要办税】 -【税费申报及缴纳】- 【非税收入申报】-【残疾人就业保障金申报】功能菜单进入申报页面。</a:t>
            </a:r>
            <a:endParaRPr lang="en-US" altLang="zh-CN" sz="24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8985" y="2248218"/>
            <a:ext cx="5269230" cy="25190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三、残疾人就业保障金申报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865506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en-US" altLang="zh-CN" sz="1800" b="1"/>
              <a:t>2.</a:t>
            </a:r>
            <a:r>
              <a:rPr lang="zh-CN" altLang="en-US" sz="1800" b="1"/>
              <a:t>本地化</a:t>
            </a:r>
            <a:r>
              <a:rPr lang="en-US" altLang="zh-CN" sz="1800" b="1"/>
              <a:t>功能路径</a:t>
            </a:r>
            <a:r>
              <a:rPr lang="zh-CN" altLang="en-US" sz="1800"/>
              <a:t>：</a:t>
            </a:r>
            <a:r>
              <a:rPr lang="en-US" altLang="zh-CN" sz="1800"/>
              <a:t>【</a:t>
            </a:r>
            <a:r>
              <a:rPr lang="zh-CN" altLang="en-US" sz="1800"/>
              <a:t>地方特色</a:t>
            </a:r>
            <a:r>
              <a:rPr lang="en-US" altLang="zh-CN" sz="1800"/>
              <a:t>】</a:t>
            </a:r>
            <a:r>
              <a:rPr lang="en-US" altLang="zh-CN" sz="1800">
                <a:sym typeface="+mn-ea"/>
              </a:rPr>
              <a:t>-【</a:t>
            </a:r>
            <a:r>
              <a:rPr lang="zh-CN" altLang="en-US" sz="1800">
                <a:sym typeface="+mn-ea"/>
              </a:rPr>
              <a:t>我要办税</a:t>
            </a:r>
            <a:r>
              <a:rPr lang="en-US" altLang="zh-CN" sz="1800">
                <a:sym typeface="+mn-ea"/>
              </a:rPr>
              <a:t>】</a:t>
            </a:r>
            <a:r>
              <a:rPr lang="en-US" altLang="zh-CN" sz="1800"/>
              <a:t>-【税费申报及缴纳】-【非税收入申报】-【</a:t>
            </a:r>
            <a:r>
              <a:rPr lang="zh-CN" altLang="en-US" sz="1800"/>
              <a:t>残疾人就业保障金</a:t>
            </a:r>
            <a:r>
              <a:rPr lang="en-US" altLang="zh-CN" sz="1800"/>
              <a:t>】功能菜单。</a:t>
            </a:r>
            <a:endParaRPr lang="en-US" altLang="zh-CN" sz="1800"/>
          </a:p>
          <a:p>
            <a:pPr marL="0" indent="0">
              <a:buFont typeface="+mj-ea"/>
              <a:buNone/>
            </a:pP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图片 5" descr="图片1"/>
          <p:cNvPicPr>
            <a:picLocks noChangeAspect="1"/>
          </p:cNvPicPr>
          <p:nvPr/>
        </p:nvPicPr>
        <p:blipFill>
          <a:blip r:embed="rId1"/>
          <a:srcRect t="1247" r="18745" b="65419"/>
          <a:stretch>
            <a:fillRect/>
          </a:stretch>
        </p:blipFill>
        <p:spPr>
          <a:xfrm>
            <a:off x="1408430" y="1482090"/>
            <a:ext cx="6301740" cy="6191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430" y="2285365"/>
            <a:ext cx="6302375" cy="261493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930" y="2143125"/>
            <a:ext cx="6454775" cy="291338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三、残疾人就业保障金申报</a:t>
            </a:r>
            <a:endParaRPr lang="zh-CN" altLang="en-US" sz="2400" b="1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9200" y="1007745"/>
            <a:ext cx="6470650" cy="387604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/>
              <a:t>四、文化事业建设费缴费信息报告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-720090" algn="l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en-US" altLang="zh-CN" sz="2400"/>
              <a:t>已经办理税务登记或扣缴税款登记，但未办理缴费登记的缴纳人、扣缴人，可以在首次申报缴纳文化事业建设费时，自动触发文化事业建设费信息报告。</a:t>
            </a:r>
            <a:endParaRPr lang="en-US" altLang="zh-CN" sz="2400"/>
          </a:p>
          <a:p>
            <a:pPr marL="0" indent="-720090" algn="l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en-US" altLang="zh-CN" sz="2400"/>
              <a:t>功能路径</a:t>
            </a:r>
            <a:r>
              <a:rPr lang="zh-CN" altLang="en-US" sz="2400"/>
              <a:t>：</a:t>
            </a:r>
            <a:endParaRPr lang="en-US" altLang="zh-CN" sz="2400"/>
          </a:p>
          <a:p>
            <a:pPr marL="0" indent="-720090" algn="l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en-US" altLang="zh-CN" sz="2400"/>
              <a:t>1.点击【我要办税】 -【综合信息报告】- 【文化事业建设费缴费信息报告】</a:t>
            </a:r>
            <a:endParaRPr lang="en-US" altLang="zh-CN" sz="2400"/>
          </a:p>
          <a:p>
            <a:pPr marL="0" indent="-720090" algn="l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en-US" altLang="zh-CN" sz="2400"/>
              <a:t>2.通过首页搜索栏输入关键字查找出的“文化事业建设费缴费信息报告”进入办税功能。</a:t>
            </a:r>
            <a:endParaRPr lang="en-US" altLang="zh-CN" sz="24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四</a:t>
            </a:r>
            <a:r>
              <a:rPr lang="zh-CN" altLang="en-US" sz="2400" b="1"/>
              <a:t>、文化事业建设费缴费信息报告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009651"/>
            <a:ext cx="8229600" cy="3394472"/>
          </a:xfrm>
        </p:spPr>
        <p:txBody>
          <a:bodyPr/>
          <a:lstStyle/>
          <a:p>
            <a:pPr marL="0" indent="-720090" algn="l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zh-CN" altLang="en-US" sz="1800"/>
              <a:t>（</a:t>
            </a:r>
            <a:r>
              <a:rPr lang="en-US" altLang="zh-CN" sz="1800"/>
              <a:t>1</a:t>
            </a:r>
            <a:r>
              <a:rPr lang="zh-CN" altLang="en-US" sz="1800"/>
              <a:t>）</a:t>
            </a:r>
            <a:r>
              <a:rPr lang="en-US" altLang="zh-CN" sz="1800"/>
              <a:t>登录新电子税局后，点击【我要办税】 -【综合信息报告】- 【文化事业建设费缴费信息报告】功能菜单进入申报页面。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4545" y="2005330"/>
            <a:ext cx="7414260" cy="29152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四</a:t>
            </a:r>
            <a:r>
              <a:rPr lang="zh-CN" altLang="en-US" sz="2400" b="1"/>
              <a:t>、文化事业建设费缴费信息报告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948691"/>
            <a:ext cx="8229600" cy="3394472"/>
          </a:xfrm>
        </p:spPr>
        <p:txBody>
          <a:bodyPr/>
          <a:lstStyle/>
          <a:p>
            <a:pPr marL="0" indent="-720090" algn="l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zh-CN" altLang="en-US" sz="1800"/>
              <a:t>（</a:t>
            </a:r>
            <a:r>
              <a:rPr lang="en-US" altLang="zh-CN" sz="1800"/>
              <a:t>2</a:t>
            </a:r>
            <a:r>
              <a:rPr lang="zh-CN" altLang="en-US" sz="1800"/>
              <a:t>）</a:t>
            </a:r>
            <a:r>
              <a:rPr lang="en-US" altLang="zh-CN" sz="1800"/>
              <a:t>如系统校验所有条件均通过，则直接进入办理页面；不通过则进入校验界面，比如您不属于娱乐业、广告业行业，则系统会进行提示，仍需办理，选择“继续办理”。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9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905" y="2262505"/>
            <a:ext cx="7484745" cy="27787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四</a:t>
            </a:r>
            <a:r>
              <a:rPr lang="zh-CN" altLang="en-US" sz="2400" b="1"/>
              <a:t>、文化事业建设费缴费信息报告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009651"/>
            <a:ext cx="8229600" cy="3394472"/>
          </a:xfrm>
        </p:spPr>
        <p:txBody>
          <a:bodyPr>
            <a:normAutofit/>
          </a:bodyPr>
          <a:lstStyle/>
          <a:p>
            <a:pPr marL="0" indent="-720090" algn="ctr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zh-CN" altLang="en-US" sz="1800"/>
              <a:t>（</a:t>
            </a:r>
            <a:r>
              <a:rPr lang="en-US" altLang="zh-CN" sz="1800"/>
              <a:t>3</a:t>
            </a:r>
            <a:r>
              <a:rPr lang="zh-CN" altLang="en-US" sz="1800"/>
              <a:t>）</a:t>
            </a:r>
            <a:r>
              <a:rPr lang="en-US" altLang="zh-CN" sz="1800"/>
              <a:t>进入办理报告界面，界面显示如下：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0520" y="1646555"/>
            <a:ext cx="8468995" cy="29483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四</a:t>
            </a:r>
            <a:r>
              <a:rPr lang="zh-CN" altLang="en-US" sz="2400" b="1"/>
              <a:t>、文化事业建设费缴费信息报告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384810" y="988061"/>
            <a:ext cx="8229600" cy="3394472"/>
          </a:xfrm>
        </p:spPr>
        <p:txBody>
          <a:bodyPr/>
          <a:lstStyle/>
          <a:p>
            <a:pPr marL="0" indent="-720090" algn="ctr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zh-CN" altLang="en-US" sz="1800"/>
              <a:t>（</a:t>
            </a:r>
            <a:r>
              <a:rPr lang="en-US" altLang="zh-CN" sz="1800"/>
              <a:t>4</a:t>
            </a:r>
            <a:r>
              <a:rPr lang="zh-CN" altLang="en-US" sz="1800"/>
              <a:t>）</a:t>
            </a:r>
            <a:r>
              <a:rPr lang="en-US" altLang="zh-CN" sz="1800"/>
              <a:t>确认无误后，点击提交，提交成功后跳转办理结果反馈页面</a:t>
            </a:r>
            <a:r>
              <a:rPr lang="zh-CN" altLang="en-US" sz="1800"/>
              <a:t>。</a:t>
            </a:r>
            <a:endParaRPr lang="zh-CN" altLang="en-US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91"/>
          <p:cNvPicPr>
            <a:picLocks noChangeAspect="1"/>
          </p:cNvPicPr>
          <p:nvPr/>
        </p:nvPicPr>
        <p:blipFill>
          <a:blip r:embed="rId1"/>
          <a:srcRect l="4068" r="9242" b="1339"/>
          <a:stretch>
            <a:fillRect/>
          </a:stretch>
        </p:blipFill>
        <p:spPr>
          <a:xfrm>
            <a:off x="1089660" y="1565910"/>
            <a:ext cx="6819900" cy="3368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四</a:t>
            </a:r>
            <a:r>
              <a:rPr lang="zh-CN" altLang="en-US" sz="2400" b="1"/>
              <a:t>、文化事业建设费缴费信息报告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84505" y="1014731"/>
            <a:ext cx="8229600" cy="3394472"/>
          </a:xfrm>
        </p:spPr>
        <p:txBody>
          <a:bodyPr/>
          <a:lstStyle/>
          <a:p>
            <a:pPr marL="0" indent="-720090" algn="l" fontAlgn="auto">
              <a:lnSpc>
                <a:spcPts val="2880"/>
              </a:lnSpc>
              <a:spcBef>
                <a:spcPts val="0"/>
              </a:spcBef>
              <a:buClrTx/>
              <a:buSzTx/>
              <a:buNone/>
            </a:pPr>
            <a:r>
              <a:rPr lang="zh-CN" altLang="en-US" sz="1800"/>
              <a:t>（</a:t>
            </a:r>
            <a:r>
              <a:rPr lang="en-US" altLang="zh-CN" sz="1800"/>
              <a:t>5</a:t>
            </a:r>
            <a:r>
              <a:rPr lang="zh-CN" altLang="en-US" sz="1800"/>
              <a:t>）</a:t>
            </a:r>
            <a:r>
              <a:rPr lang="en-US" altLang="zh-CN" sz="1800"/>
              <a:t>如缴费人已报告文化事业建设费缴费信息报告，需要进行变更的，在进入功能时，点击“继续办理”即可进入更正页面。</a:t>
            </a: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6905" y="1796415"/>
            <a:ext cx="7819390" cy="2936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/>
              <a:t>五、文化事业建设费申报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sz="24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功能路径</a:t>
            </a:r>
            <a:r>
              <a:rPr lang="zh-CN" sz="24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：</a:t>
            </a:r>
            <a:endParaRPr sz="24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  <a:p>
            <a:pPr marL="0" algn="l">
              <a:buClrTx/>
              <a:buSzTx/>
              <a:buNone/>
            </a:pPr>
            <a:r>
              <a:rPr sz="24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1.【我要办税】-【税费申报及缴纳】-【非税收入申报】-【文化事业建设费申报】。</a:t>
            </a:r>
            <a:endParaRPr sz="24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  <a:p>
            <a:pPr marL="0" algn="l">
              <a:buClrTx/>
              <a:buSzTx/>
              <a:buNone/>
            </a:pPr>
            <a:r>
              <a:rPr sz="24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2.点击消息提醒链接跳转进入。</a:t>
            </a:r>
            <a:endParaRPr sz="24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  <a:p>
            <a:pPr marL="0" algn="l">
              <a:buClrTx/>
              <a:buSzTx/>
              <a:buNone/>
            </a:pPr>
            <a:r>
              <a:rPr sz="24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3.通过首页搜索栏输入关键字搜索。</a:t>
            </a:r>
            <a:endParaRPr sz="24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五</a:t>
            </a:r>
            <a:r>
              <a:rPr lang="zh-CN" altLang="en-US" sz="2400" b="1"/>
              <a:t>、文化事业建设费申报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062991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en-US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1.</a:t>
            </a:r>
            <a:r>
              <a:rPr 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登录系统后，点击【我要办税】 -【税费申报及缴纳】- 【非税收入申报】-【文化事业建设费申报】功能菜单进入申报页面。</a:t>
            </a:r>
            <a:endParaRPr lang="zh-CN" sz="18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9295" y="1894205"/>
            <a:ext cx="7531100" cy="29724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五</a:t>
            </a:r>
            <a:r>
              <a:rPr lang="zh-CN" altLang="en-US" sz="2400" b="1"/>
              <a:t>、文化事业建设费申报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63525" y="997585"/>
            <a:ext cx="2720975" cy="3496945"/>
          </a:xfrm>
        </p:spPr>
        <p:txBody>
          <a:bodyPr vert="horz">
            <a:normAutofit/>
          </a:bodyPr>
          <a:lstStyle/>
          <a:p>
            <a:pPr marL="0" algn="l">
              <a:buClrTx/>
              <a:buSzTx/>
              <a:buNone/>
            </a:pPr>
            <a:r>
              <a:rPr lang="en-US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2.</a:t>
            </a:r>
            <a:r>
              <a:rPr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文化事业建设费申报功能分为补录式申报、填表式申报。</a:t>
            </a:r>
            <a:endParaRPr sz="18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  <a:p>
            <a:pPr marL="0" algn="l">
              <a:buClrTx/>
              <a:buSzTx/>
              <a:buNone/>
            </a:pPr>
            <a:endParaRPr sz="18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1</a:t>
            </a:r>
            <a:r>
              <a:rPr 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）</a:t>
            </a:r>
            <a:r>
              <a:rPr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进入申报界面是默认为补录式申报，界面显示如下：</a:t>
            </a:r>
            <a:endParaRPr sz="18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55645" y="982028"/>
            <a:ext cx="5278120" cy="40138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五</a:t>
            </a:r>
            <a:r>
              <a:rPr lang="zh-CN" altLang="en-US" sz="2400" b="1"/>
              <a:t>、文化事业建设费申报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2</a:t>
            </a:r>
            <a:r>
              <a:rPr 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）缴费人</a:t>
            </a:r>
            <a:r>
              <a:rPr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确认数据是否正确，并进行补充，点击“编辑扣除项”可填写《应税服务减除项目清单》。</a:t>
            </a:r>
            <a:endParaRPr sz="18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220" y="1972945"/>
            <a:ext cx="8069580" cy="15646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五</a:t>
            </a:r>
            <a:r>
              <a:rPr lang="zh-CN" altLang="en-US" sz="2400" b="1"/>
              <a:t>、文化事业建设费申报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3</a:t>
            </a:r>
            <a:r>
              <a:rPr 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）</a:t>
            </a:r>
            <a:r>
              <a:rPr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填表式申报模式：缴费人如需进入申报表填表界面，点击“我要填表”，进入“填表式申报”页面。</a:t>
            </a:r>
            <a:endParaRPr sz="18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9298" y="2005013"/>
            <a:ext cx="5274945" cy="28301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五</a:t>
            </a:r>
            <a:r>
              <a:rPr lang="zh-CN" altLang="en-US" sz="2400" b="1"/>
              <a:t>、文化事业建设费申报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 vert="horz">
            <a:normAutofit/>
          </a:bodyPr>
          <a:lstStyle/>
          <a:p>
            <a:pPr marL="0" algn="l">
              <a:buClrTx/>
              <a:buSzTx/>
              <a:buNone/>
            </a:pPr>
            <a:r>
              <a:rPr sz="20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界面如下：</a:t>
            </a:r>
            <a:endParaRPr sz="20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8320" y="1794510"/>
            <a:ext cx="8158480" cy="28562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五</a:t>
            </a:r>
            <a:r>
              <a:rPr lang="zh-CN" altLang="en-US" sz="2400" b="1"/>
              <a:t>、文化事业建设费申报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660400" y="1062990"/>
            <a:ext cx="2220595" cy="3807460"/>
          </a:xfrm>
        </p:spPr>
        <p:txBody>
          <a:bodyPr vert="horz">
            <a:normAutofit/>
          </a:bodyPr>
          <a:lstStyle/>
          <a:p>
            <a:pPr marL="0" algn="l">
              <a:buClrTx/>
              <a:buSzTx/>
              <a:buNone/>
            </a:pPr>
            <a:r>
              <a:rPr lang="en-US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3.</a:t>
            </a:r>
            <a:r>
              <a:rPr lang="zh-CN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若缴费人同时发生广告业和娱乐业应税行为时，可在申报页面分别填报《文化事业建设费申报表（娱乐服务）》和《文化事业建设费申报表（广告服务）》、《应税服务减除项目清单（广告服务）》。</a:t>
            </a:r>
            <a:endParaRPr lang="zh-CN" sz="18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85490" y="797878"/>
            <a:ext cx="5271770" cy="39693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五</a:t>
            </a:r>
            <a:r>
              <a:rPr lang="zh-CN" altLang="en-US" sz="2400" b="1"/>
              <a:t>、文化事业建设费申报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662940" y="963930"/>
            <a:ext cx="8023860" cy="3394710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en-US"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4.</a:t>
            </a:r>
            <a:r>
              <a:rPr sz="180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</a:rPr>
              <a:t>缴费人填报完成后，点击“提交申报”按钮，申报成功后跳转申报结果反馈页面。</a:t>
            </a:r>
            <a:endParaRPr sz="1800">
              <a:solidFill>
                <a:schemeClr val="tx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11"/>
          <p:cNvPicPr>
            <a:picLocks noChangeAspect="1"/>
          </p:cNvPicPr>
          <p:nvPr/>
        </p:nvPicPr>
        <p:blipFill>
          <a:blip r:embed="rId1"/>
          <a:srcRect r="188" b="12088"/>
          <a:stretch>
            <a:fillRect/>
          </a:stretch>
        </p:blipFill>
        <p:spPr>
          <a:xfrm>
            <a:off x="855980" y="1704975"/>
            <a:ext cx="7432040" cy="32143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/>
              <a:t>六、代扣代缴文化事业建设费申报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algn="l">
              <a:buClrTx/>
              <a:buSzTx/>
              <a:buNone/>
            </a:pPr>
            <a:r>
              <a:rPr sz="24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中华人民共和国</a:t>
            </a:r>
            <a:r>
              <a:rPr sz="2400">
                <a:solidFill>
                  <a:srgbClr val="FF0000"/>
                </a:solidFill>
                <a:uFillTx/>
                <a:ea typeface="微软雅黑" panose="020B0503020204020204" pitchFamily="34" charset="-122"/>
                <a:cs typeface="+mn-lt"/>
              </a:rPr>
              <a:t>境外</a:t>
            </a:r>
            <a:r>
              <a:rPr sz="24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的广告媒介单位和户外广告经营单位</a:t>
            </a:r>
            <a:r>
              <a:rPr sz="2400">
                <a:solidFill>
                  <a:srgbClr val="FF0000"/>
                </a:solidFill>
                <a:uFillTx/>
                <a:ea typeface="微软雅黑" panose="020B0503020204020204" pitchFamily="34" charset="-122"/>
                <a:cs typeface="+mn-lt"/>
              </a:rPr>
              <a:t>在境内提供</a:t>
            </a:r>
            <a:r>
              <a:rPr sz="24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广告服务，在境内未设有经营机构的，由</a:t>
            </a:r>
            <a:r>
              <a:rPr sz="2400">
                <a:solidFill>
                  <a:srgbClr val="FF0000"/>
                </a:solidFill>
                <a:uFillTx/>
                <a:ea typeface="微软雅黑" panose="020B0503020204020204" pitchFamily="34" charset="-122"/>
                <a:cs typeface="+mn-lt"/>
              </a:rPr>
              <a:t>广告服务接受方</a:t>
            </a:r>
            <a:r>
              <a:rPr sz="24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为扣缴义务人向其主管税务机关申报缴纳其扣缴的文化事业建设费，报送《文化事业建设费代扣代缴报告表》</a:t>
            </a:r>
            <a:endParaRPr sz="2400">
              <a:solidFill>
                <a:schemeClr val="tx1"/>
              </a:solidFill>
              <a:uFillTx/>
              <a:ea typeface="微软雅黑" panose="020B0503020204020204" pitchFamily="34" charset="-122"/>
              <a:cs typeface="+mn-lt"/>
            </a:endParaRPr>
          </a:p>
          <a:p>
            <a:pPr marL="0" algn="l">
              <a:buClrTx/>
              <a:buSzTx/>
              <a:buNone/>
            </a:pPr>
            <a:r>
              <a:rPr sz="24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功能路径：</a:t>
            </a:r>
            <a:endParaRPr sz="2400">
              <a:solidFill>
                <a:schemeClr val="tx1"/>
              </a:solidFill>
              <a:uFillTx/>
              <a:ea typeface="微软雅黑" panose="020B0503020204020204" pitchFamily="34" charset="-122"/>
              <a:cs typeface="+mn-lt"/>
            </a:endParaRPr>
          </a:p>
          <a:p>
            <a:pPr marL="114300" indent="-457200" algn="l">
              <a:buClrTx/>
              <a:buSzTx/>
              <a:buFont typeface="+mj-ea"/>
              <a:buAutoNum type="circleNumDbPlain"/>
            </a:pPr>
            <a:r>
              <a:rPr sz="24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【我要办税】-【税费申报及缴纳】-【代扣代缴、代收代缴申报】-【代扣代缴文化事业建设费申报】。</a:t>
            </a:r>
            <a:endParaRPr sz="2400">
              <a:solidFill>
                <a:schemeClr val="tx1"/>
              </a:solidFill>
              <a:uFillTx/>
              <a:ea typeface="微软雅黑" panose="020B0503020204020204" pitchFamily="34" charset="-122"/>
              <a:cs typeface="+mn-lt"/>
            </a:endParaRPr>
          </a:p>
          <a:p>
            <a:pPr marL="114300" indent="-457200" algn="l">
              <a:buClrTx/>
              <a:buSzTx/>
              <a:buFont typeface="+mj-ea"/>
              <a:buAutoNum type="circleNumDbPlain"/>
            </a:pPr>
            <a:r>
              <a:rPr sz="24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通过首页搜索栏输入关键字搜索。</a:t>
            </a:r>
            <a:endParaRPr sz="2400">
              <a:solidFill>
                <a:schemeClr val="tx1"/>
              </a:solidFill>
              <a:uFillTx/>
              <a:ea typeface="微软雅黑" panose="020B0503020204020204" pitchFamily="34" charset="-122"/>
              <a:cs typeface="+mn-lt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六</a:t>
            </a:r>
            <a:r>
              <a:rPr lang="zh-CN" altLang="en-US" sz="2400" b="1"/>
              <a:t>、代扣代缴文化事业建设费申报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062991"/>
            <a:ext cx="8229600" cy="3394472"/>
          </a:xfrm>
        </p:spPr>
        <p:txBody>
          <a:bodyPr/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1</a:t>
            </a: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）</a:t>
            </a:r>
            <a:r>
              <a:rPr sz="1800">
                <a:uFillTx/>
                <a:ea typeface="微软雅黑" panose="020B0503020204020204" pitchFamily="34" charset="-122"/>
                <a:cs typeface="+mn-lt"/>
              </a:rPr>
              <a:t>登录系统后，点击【我要办税】 -【税费申报及缴纳】- 【代扣代缴、代收代缴申报】-【代扣代缴文化事业建设费申报】功能菜单。</a:t>
            </a:r>
            <a:endParaRPr sz="1800">
              <a:uFillTx/>
              <a:ea typeface="微软雅黑" panose="020B0503020204020204" pitchFamily="34" charset="-122"/>
              <a:cs typeface="+mn-lt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9005" y="1972945"/>
            <a:ext cx="7286625" cy="28422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六</a:t>
            </a:r>
            <a:r>
              <a:rPr lang="zh-CN" altLang="en-US" sz="2400" b="1"/>
              <a:t>、代扣代缴文化事业建设费申报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660400" y="1062990"/>
            <a:ext cx="2137410" cy="3493770"/>
          </a:xfrm>
        </p:spPr>
        <p:txBody>
          <a:bodyPr vert="horz"/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2</a:t>
            </a: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）</a:t>
            </a:r>
            <a:r>
              <a:rPr sz="1800">
                <a:uFillTx/>
                <a:ea typeface="微软雅黑" panose="020B0503020204020204" pitchFamily="34" charset="-122"/>
                <a:cs typeface="+mn-lt"/>
              </a:rPr>
              <a:t>进入系统后，根据纳税人申报模式分为要素申报和填表申报</a:t>
            </a:r>
            <a:endParaRPr sz="1800">
              <a:uFillTx/>
              <a:ea typeface="微软雅黑" panose="020B0503020204020204" pitchFamily="34" charset="-122"/>
              <a:cs typeface="+mn-lt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97200" y="847090"/>
            <a:ext cx="4384040" cy="1908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-21474826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150" y="2829560"/>
            <a:ext cx="4108450" cy="22117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六</a:t>
            </a:r>
            <a:r>
              <a:rPr lang="zh-CN" altLang="en-US" sz="2400" b="1"/>
              <a:t>、代扣代缴文化事业建设费申报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347980" y="944246"/>
            <a:ext cx="8229600" cy="3394472"/>
          </a:xfrm>
        </p:spPr>
        <p:txBody>
          <a:bodyPr/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3</a:t>
            </a: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  <a:cs typeface="+mn-lt"/>
              </a:rPr>
              <a:t>）</a:t>
            </a:r>
            <a:r>
              <a:rPr sz="1800">
                <a:uFillTx/>
                <a:ea typeface="微软雅黑" panose="020B0503020204020204" pitchFamily="34" charset="-122"/>
                <a:cs typeface="+mn-lt"/>
              </a:rPr>
              <a:t>当纳税人填报完成后，点击“提交申报”按钮，完成申报前纳税人需对填报的信息进行确认。点击“确定”按钮提交申报表，纳税人申报成功后，可以通过点击“立即缴款”立即进行税款缴纳，完成本次申报涉及的税费款缴纳。</a:t>
            </a:r>
            <a:endParaRPr sz="1800">
              <a:uFillTx/>
              <a:ea typeface="微软雅黑" panose="020B0503020204020204" pitchFamily="34" charset="-122"/>
              <a:cs typeface="+mn-lt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1120" y="2011045"/>
            <a:ext cx="5951220" cy="30302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七、非税收入通用申报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925831"/>
            <a:ext cx="8229600" cy="3394472"/>
          </a:xfrm>
        </p:spPr>
        <p:txBody>
          <a:bodyPr>
            <a:noAutofit/>
          </a:bodyPr>
          <a:lstStyle/>
          <a:p>
            <a:pPr marL="0" algn="l">
              <a:buClrTx/>
              <a:buSzTx/>
              <a:buNone/>
            </a:pP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缴费人依照非税收入法律、法规、规章及其他有关规定，向税务机关申报缴纳</a:t>
            </a:r>
            <a:r>
              <a:rPr sz="2000" b="1">
                <a:uFillTx/>
                <a:ea typeface="微软雅黑" panose="020B0503020204020204" pitchFamily="34" charset="-122"/>
              </a:rPr>
              <a:t>国家重大水利工程建设基金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、</a:t>
            </a:r>
            <a:r>
              <a:rPr sz="2000" b="1">
                <a:uFillTx/>
                <a:ea typeface="微软雅黑" panose="020B0503020204020204" pitchFamily="34" charset="-122"/>
              </a:rPr>
              <a:t>可再生能源发展基金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、</a:t>
            </a:r>
            <a:r>
              <a:rPr sz="2000" b="1">
                <a:uFillTx/>
                <a:ea typeface="微软雅黑" panose="020B0503020204020204" pitchFamily="34" charset="-122"/>
              </a:rPr>
              <a:t>大中型水库移民后期扶持基金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、</a:t>
            </a:r>
            <a:r>
              <a:rPr sz="2000" b="1">
                <a:uFillTx/>
                <a:ea typeface="微软雅黑" panose="020B0503020204020204" pitchFamily="34" charset="-122"/>
              </a:rPr>
              <a:t>免税商品特许经营费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、</a:t>
            </a:r>
            <a:r>
              <a:rPr sz="2000" b="1">
                <a:uFillTx/>
                <a:ea typeface="微软雅黑" panose="020B0503020204020204" pitchFamily="34" charset="-122"/>
              </a:rPr>
              <a:t>世界文化遗产公园门票收入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、</a:t>
            </a:r>
            <a:r>
              <a:rPr sz="2000" b="1">
                <a:uFillTx/>
                <a:ea typeface="微软雅黑" panose="020B0503020204020204" pitchFamily="34" charset="-122"/>
              </a:rPr>
              <a:t>防空地下室易地建设费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、</a:t>
            </a:r>
            <a:r>
              <a:rPr sz="2000" b="1">
                <a:uFillTx/>
                <a:ea typeface="微软雅黑" panose="020B0503020204020204" pitchFamily="34" charset="-122"/>
              </a:rPr>
              <a:t>户外广告设施招标及拍卖收入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、</a:t>
            </a:r>
            <a:r>
              <a:rPr sz="2000" b="1">
                <a:uFillTx/>
                <a:ea typeface="微软雅黑" panose="020B0503020204020204" pitchFamily="34" charset="-122"/>
              </a:rPr>
              <a:t>成人高考招生经费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、</a:t>
            </a:r>
            <a:r>
              <a:rPr sz="2000" b="1">
                <a:uFillTx/>
                <a:ea typeface="微软雅黑" panose="020B0503020204020204" pitchFamily="34" charset="-122"/>
              </a:rPr>
              <a:t>森林植被恢复费</a:t>
            </a: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等非税收入项目。</a:t>
            </a:r>
            <a:r>
              <a:rPr sz="2000">
                <a:solidFill>
                  <a:srgbClr val="FF0000"/>
                </a:solidFill>
                <a:uFillTx/>
                <a:ea typeface="微软雅黑" panose="020B0503020204020204" pitchFamily="34" charset="-122"/>
                <a:sym typeface="+mn-ea"/>
              </a:rPr>
              <a:t>水土保持补偿费、外商投资企业土地使用费（场地使用费）、三项电力非税收入的明细申报暂保留</a:t>
            </a:r>
            <a:r>
              <a:rPr lang="zh-CN" sz="2000">
                <a:solidFill>
                  <a:srgbClr val="FF0000"/>
                </a:solidFill>
                <a:uFillTx/>
                <a:ea typeface="微软雅黑" panose="020B0503020204020204" pitchFamily="34" charset="-122"/>
                <a:sym typeface="+mn-ea"/>
              </a:rPr>
              <a:t>本地化。</a:t>
            </a:r>
            <a:endParaRPr sz="2000">
              <a:uFillTx/>
              <a:ea typeface="微软雅黑" panose="020B0503020204020204" pitchFamily="34" charset="-122"/>
              <a:sym typeface="+mn-ea"/>
            </a:endParaRPr>
          </a:p>
          <a:p>
            <a:pPr marL="0" algn="l">
              <a:buClrTx/>
              <a:buSzTx/>
              <a:buNone/>
            </a:pP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功能路径</a:t>
            </a:r>
            <a:endParaRPr sz="200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  <a:p>
            <a:pPr marL="114300" indent="-457200" algn="l">
              <a:buClrTx/>
              <a:buSzTx/>
              <a:buFont typeface="+mj-ea"/>
              <a:buAutoNum type="circleNumDbPlain"/>
            </a:pP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【我要办税】-【税费申报及缴纳】-【非税收入申报】-【非税收入通用申报】</a:t>
            </a:r>
            <a:endParaRPr sz="200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  <a:p>
            <a:pPr marL="114300" indent="-457200" algn="l">
              <a:buClrTx/>
              <a:buSzTx/>
              <a:buFont typeface="+mj-ea"/>
              <a:buAutoNum type="circleNumDbPlain"/>
            </a:pPr>
            <a:r>
              <a:rPr sz="20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通过首页搜索栏输入关键字搜索</a:t>
            </a:r>
            <a:endParaRPr sz="200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七</a:t>
            </a:r>
            <a:r>
              <a:rPr lang="zh-CN" altLang="en-US" sz="2400" b="1">
                <a:sym typeface="+mn-ea"/>
              </a:rPr>
              <a:t>、非税收入通用申报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963931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1</a:t>
            </a: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）登录新电子税局后，点击【我要办税】 -【税费申报及缴纳】- 【非税收入申报】-【非税收入通用申报】功能菜单。</a:t>
            </a:r>
            <a:endParaRPr lang="zh-CN" sz="180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图片 -21474826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6835" y="1880235"/>
            <a:ext cx="6503035" cy="30746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七</a:t>
            </a:r>
            <a:r>
              <a:rPr lang="zh-CN" altLang="en-US" sz="2400" b="1">
                <a:sym typeface="+mn-ea"/>
              </a:rPr>
              <a:t>、非税收入通用申报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42570" y="874395"/>
            <a:ext cx="8216265" cy="3394710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2</a:t>
            </a: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）进入功能后，缴费人根据自己的费种认定情况选择申报的纳税期限，选择完毕后点“确定”按钮跳转申报页面：</a:t>
            </a:r>
            <a:endParaRPr lang="zh-CN" sz="180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2330" y="1691640"/>
            <a:ext cx="6741160" cy="31578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七</a:t>
            </a:r>
            <a:r>
              <a:rPr lang="zh-CN" altLang="en-US" sz="2400" b="1">
                <a:sym typeface="+mn-ea"/>
              </a:rPr>
              <a:t>、非税收入通用申报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04470" y="1550035"/>
            <a:ext cx="1692275" cy="1378585"/>
          </a:xfrm>
        </p:spPr>
        <p:txBody>
          <a:bodyPr vert="horz"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申报页面如图所示：</a:t>
            </a:r>
            <a:endParaRPr lang="zh-CN" sz="180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3580" y="1099820"/>
            <a:ext cx="6273800" cy="33953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七</a:t>
            </a:r>
            <a:r>
              <a:rPr lang="zh-CN" altLang="en-US" sz="2400" b="1">
                <a:sym typeface="+mn-ea"/>
              </a:rPr>
              <a:t>、非税收入通用申报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3</a:t>
            </a: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）点击“查看/编辑”按钮，默认显示“征收项目”、“征收品目”、“征收子目”、“费款所属期起止”等；</a:t>
            </a:r>
            <a:endParaRPr lang="zh-CN" sz="180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6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5765" y="1832610"/>
            <a:ext cx="5792470" cy="3130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七</a:t>
            </a:r>
            <a:r>
              <a:rPr lang="zh-CN" altLang="en-US" sz="2400" b="1">
                <a:sym typeface="+mn-ea"/>
              </a:rPr>
              <a:t>、非税收入通用申报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977901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（</a:t>
            </a:r>
            <a:r>
              <a:rPr lang="en-US" alt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4</a:t>
            </a:r>
            <a:r>
              <a:rPr lang="zh-CN" sz="18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）填好的申报信息选择“提交申报”，缴费人申报成功后，可以通过点击“立即缴款”进行税款缴纳，完成本次申报涉及的税费款缴纳。</a:t>
            </a:r>
            <a:endParaRPr lang="zh-CN" sz="180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-21474825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95730" y="1599565"/>
            <a:ext cx="6543040" cy="31680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69454"/>
            <a:ext cx="8229600" cy="857250"/>
          </a:xfrm>
        </p:spPr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八、非税收入本地化项目</a:t>
            </a:r>
            <a:endParaRPr lang="zh-CN" altLang="en-US" sz="2400" b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751206"/>
            <a:ext cx="8229600" cy="3394472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altLang="en-US" sz="1800"/>
              <a:t>本地化</a:t>
            </a:r>
            <a:r>
              <a:rPr lang="en-US" altLang="zh-CN" sz="1800"/>
              <a:t>功能路径</a:t>
            </a:r>
            <a:r>
              <a:rPr lang="zh-CN" altLang="en-US" sz="1800"/>
              <a:t>：</a:t>
            </a:r>
            <a:r>
              <a:rPr lang="en-US" altLang="zh-CN" sz="1800"/>
              <a:t>【</a:t>
            </a:r>
            <a:r>
              <a:rPr lang="zh-CN" altLang="en-US" sz="1800"/>
              <a:t>地方特色</a:t>
            </a:r>
            <a:r>
              <a:rPr lang="en-US" altLang="zh-CN" sz="1800"/>
              <a:t>】</a:t>
            </a:r>
            <a:r>
              <a:rPr lang="en-US" altLang="zh-CN" sz="1800">
                <a:sym typeface="+mn-ea"/>
              </a:rPr>
              <a:t>-【</a:t>
            </a:r>
            <a:r>
              <a:rPr lang="zh-CN" altLang="en-US" sz="1800">
                <a:sym typeface="+mn-ea"/>
              </a:rPr>
              <a:t>我要办税</a:t>
            </a:r>
            <a:r>
              <a:rPr lang="en-US" altLang="zh-CN" sz="1800">
                <a:sym typeface="+mn-ea"/>
              </a:rPr>
              <a:t>】</a:t>
            </a:r>
            <a:r>
              <a:rPr lang="en-US" altLang="zh-CN" sz="1800"/>
              <a:t>-【税费申报及缴纳】-【非税收入申报】-【</a:t>
            </a:r>
            <a:r>
              <a:rPr lang="zh-CN" altLang="en-US" sz="1800" b="1"/>
              <a:t>水土保持补偿费收入</a:t>
            </a:r>
            <a:r>
              <a:rPr lang="en-US" altLang="zh-CN" sz="1800" b="1"/>
              <a:t>】/</a:t>
            </a:r>
            <a:r>
              <a:rPr lang="en-US" altLang="zh-CN" sz="1800" b="1">
                <a:sym typeface="+mn-ea"/>
              </a:rPr>
              <a:t>【外商投资土地使用费（场地使用费收入）】/【</a:t>
            </a:r>
            <a:r>
              <a:rPr lang="zh-CN" altLang="en-US" sz="1800" b="1">
                <a:sym typeface="+mn-ea"/>
              </a:rPr>
              <a:t>电力类非税收入明细信息采集</a:t>
            </a:r>
            <a:r>
              <a:rPr lang="en-US" altLang="zh-CN" sz="1800" b="1">
                <a:sym typeface="+mn-ea"/>
              </a:rPr>
              <a:t>】</a:t>
            </a:r>
            <a:r>
              <a:rPr lang="en-US" altLang="zh-CN" sz="1800"/>
              <a:t>功能菜单。</a:t>
            </a:r>
            <a:endParaRPr lang="en-US" altLang="zh-CN" sz="1800"/>
          </a:p>
          <a:p>
            <a:pPr marL="0" indent="0">
              <a:buFont typeface="+mj-ea"/>
              <a:buNone/>
            </a:pP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图片 5" descr="图片1"/>
          <p:cNvPicPr>
            <a:picLocks noChangeAspect="1"/>
          </p:cNvPicPr>
          <p:nvPr/>
        </p:nvPicPr>
        <p:blipFill>
          <a:blip r:embed="rId1"/>
          <a:srcRect t="1247" r="18645" b="85457"/>
          <a:stretch>
            <a:fillRect/>
          </a:stretch>
        </p:blipFill>
        <p:spPr>
          <a:xfrm>
            <a:off x="1226185" y="1733550"/>
            <a:ext cx="6423660" cy="2514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070" y="2127885"/>
            <a:ext cx="6454775" cy="291338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69454"/>
            <a:ext cx="8229600" cy="857250"/>
          </a:xfrm>
        </p:spPr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八、非税收入本地化项目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342900" y="1646555"/>
            <a:ext cx="2007870" cy="1703705"/>
          </a:xfrm>
        </p:spPr>
        <p:txBody>
          <a:bodyPr vert="horz">
            <a:normAutofit/>
          </a:bodyPr>
          <a:lstStyle/>
          <a:p>
            <a:pPr marL="0" algn="l">
              <a:buClrTx/>
              <a:buSzTx/>
              <a:buNone/>
            </a:pPr>
            <a:r>
              <a:rPr lang="en-US" altLang="zh-CN" sz="1800"/>
              <a:t>【</a:t>
            </a:r>
            <a:r>
              <a:rPr lang="zh-CN" altLang="en-US" sz="1800"/>
              <a:t>水土保持补偿费收入</a:t>
            </a:r>
            <a:r>
              <a:rPr lang="en-US" altLang="zh-CN" sz="1800"/>
              <a:t>】功能菜单</a:t>
            </a:r>
            <a:endParaRPr lang="en-US" altLang="zh-CN" sz="1800"/>
          </a:p>
          <a:p>
            <a:pPr marL="0" indent="0">
              <a:buFont typeface="+mj-ea"/>
              <a:buNone/>
            </a:pP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50770" y="1015365"/>
            <a:ext cx="6441440" cy="380111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八</a:t>
            </a:r>
            <a:r>
              <a:rPr lang="zh-CN" altLang="en-US" sz="2400" b="1">
                <a:sym typeface="+mn-ea"/>
              </a:rPr>
              <a:t>、非税收入本地化项目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346710" y="1692275"/>
            <a:ext cx="1914525" cy="1758950"/>
          </a:xfrm>
        </p:spPr>
        <p:txBody>
          <a:bodyPr vert="horz">
            <a:normAutofit/>
          </a:bodyPr>
          <a:lstStyle/>
          <a:p>
            <a:pPr marL="0" algn="l">
              <a:buClrTx/>
              <a:buSzTx/>
              <a:buNone/>
            </a:pPr>
            <a:r>
              <a:rPr lang="zh-CN" altLang="en-US" sz="1800">
                <a:sym typeface="+mn-ea"/>
              </a:rPr>
              <a:t>【</a:t>
            </a:r>
            <a:r>
              <a:rPr lang="en-US" altLang="zh-CN" sz="1800">
                <a:sym typeface="+mn-ea"/>
              </a:rPr>
              <a:t>外商投资土地使用费（场地使用费收入）</a:t>
            </a:r>
            <a:r>
              <a:rPr lang="zh-CN" altLang="en-US" sz="1800">
                <a:sym typeface="+mn-ea"/>
              </a:rPr>
              <a:t>】</a:t>
            </a:r>
            <a:r>
              <a:rPr lang="en-US" altLang="zh-CN" sz="1800"/>
              <a:t>功能菜单</a:t>
            </a:r>
            <a:endParaRPr lang="en-US" altLang="zh-CN" sz="1800"/>
          </a:p>
          <a:p>
            <a:pPr marL="0" indent="0">
              <a:buFont typeface="+mj-ea"/>
              <a:buNone/>
            </a:pP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4425" y="1062990"/>
            <a:ext cx="6759575" cy="392874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八</a:t>
            </a:r>
            <a:r>
              <a:rPr lang="zh-CN" altLang="en-US" sz="2400" b="1">
                <a:sym typeface="+mn-ea"/>
              </a:rPr>
              <a:t>、非税收入本地化项目</a:t>
            </a:r>
            <a:endParaRPr lang="zh-CN" altLang="en-US" sz="2400" b="1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926465"/>
            <a:ext cx="7633970" cy="3538220"/>
          </a:xfrm>
        </p:spPr>
        <p:txBody>
          <a:bodyPr vert="horz">
            <a:normAutofit/>
          </a:bodyPr>
          <a:lstStyle/>
          <a:p>
            <a:pPr marL="0" algn="ctr">
              <a:buClrTx/>
              <a:buSzTx/>
              <a:buNone/>
            </a:pPr>
            <a:r>
              <a:rPr lang="en-US" altLang="zh-CN" sz="1800">
                <a:sym typeface="+mn-ea"/>
              </a:rPr>
              <a:t>【</a:t>
            </a:r>
            <a:r>
              <a:rPr lang="zh-CN" altLang="en-US" sz="1800">
                <a:sym typeface="+mn-ea"/>
              </a:rPr>
              <a:t>电力类非税收入明细信息采集</a:t>
            </a:r>
            <a:r>
              <a:rPr lang="en-US" altLang="zh-CN" sz="1800">
                <a:sym typeface="+mn-ea"/>
              </a:rPr>
              <a:t>】</a:t>
            </a:r>
            <a:r>
              <a:rPr lang="en-US" altLang="zh-CN" sz="1800"/>
              <a:t>功能菜单</a:t>
            </a:r>
            <a:endParaRPr lang="en-US" altLang="zh-CN" sz="1800"/>
          </a:p>
          <a:p>
            <a:pPr marL="0" indent="0" algn="ctr">
              <a:buClrTx/>
              <a:buSzTx/>
              <a:buFont typeface="+mj-ea"/>
              <a:buNone/>
            </a:pPr>
            <a:endParaRPr lang="en-US" altLang="zh-CN" sz="180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408430"/>
            <a:ext cx="8245475" cy="282067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0" y="4797425"/>
            <a:ext cx="2133600" cy="273685"/>
          </a:xfrm>
        </p:spPr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03400" y="1393190"/>
            <a:ext cx="6198870" cy="3533140"/>
          </a:xfrm>
          <a:prstGeom prst="rect">
            <a:avLst/>
          </a:prstGeom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2400" b="1">
                <a:sym typeface="+mn-ea"/>
              </a:rPr>
              <a:t>八</a:t>
            </a:r>
            <a:r>
              <a:rPr lang="zh-CN" altLang="en-US" sz="2400" b="1">
                <a:sym typeface="+mn-ea"/>
              </a:rPr>
              <a:t>、非税收入本地化项目</a:t>
            </a:r>
            <a:endParaRPr lang="zh-CN" altLang="en-US" sz="2400" b="1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73355" y="1694180"/>
            <a:ext cx="1629410" cy="2300605"/>
          </a:xfrm>
        </p:spPr>
        <p:txBody>
          <a:bodyPr vert="horz">
            <a:noAutofit/>
          </a:bodyPr>
          <a:lstStyle/>
          <a:p>
            <a:pPr marL="0" algn="l">
              <a:buClrTx/>
              <a:buSzTx/>
              <a:buNone/>
            </a:pPr>
            <a:r>
              <a:rPr lang="zh-CN" altLang="en-US" sz="1800">
                <a:sym typeface="+mn-ea"/>
              </a:rPr>
              <a:t>【地方特色】-【我要办税】-【税费申报及缴纳】-【工会经费申报】</a:t>
            </a:r>
            <a:endParaRPr lang="zh-CN" altLang="en-US" sz="1800"/>
          </a:p>
          <a:p>
            <a:pPr marL="0" algn="l">
              <a:buClrTx/>
              <a:buSzTx/>
              <a:buNone/>
            </a:pPr>
            <a:endParaRPr lang="en-US" altLang="zh-CN" sz="1800"/>
          </a:p>
        </p:txBody>
      </p:sp>
      <p:sp>
        <p:nvSpPr>
          <p:cNvPr id="6" name="文本框 5"/>
          <p:cNvSpPr txBox="1"/>
          <p:nvPr/>
        </p:nvSpPr>
        <p:spPr>
          <a:xfrm>
            <a:off x="3199130" y="938530"/>
            <a:ext cx="274574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algn="l">
              <a:buClrTx/>
              <a:buSzTx/>
              <a:buNone/>
            </a:pPr>
            <a:r>
              <a:rPr lang="en-US" altLang="zh-CN" sz="1800">
                <a:sym typeface="+mn-ea"/>
              </a:rPr>
              <a:t>【工会经费】</a:t>
            </a:r>
            <a:r>
              <a:rPr lang="en-US" altLang="zh-CN" sz="1800">
                <a:sym typeface="+mn-ea"/>
              </a:rPr>
              <a:t>功能菜单</a:t>
            </a:r>
            <a:endParaRPr lang="en-US" altLang="zh-CN" sz="1800">
              <a:sym typeface="+mn-ea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4f03ff260e3533ffa5275e1c9321eb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403350" y="899795"/>
            <a:ext cx="10535285" cy="6440170"/>
          </a:xfrm>
          <a:prstGeom prst="rect">
            <a:avLst/>
          </a:prstGeom>
        </p:spPr>
      </p:pic>
      <p:sp>
        <p:nvSpPr>
          <p:cNvPr id="2" name="TextBox 42"/>
          <p:cNvSpPr txBox="1"/>
          <p:nvPr/>
        </p:nvSpPr>
        <p:spPr>
          <a:xfrm>
            <a:off x="1463186" y="2450785"/>
            <a:ext cx="6218057" cy="62230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0070C0"/>
                </a:solidFill>
                <a:latin typeface="+mn-ea"/>
              </a:rPr>
              <a:t>感谢您的观看</a:t>
            </a:r>
            <a:endParaRPr lang="zh-CN" altLang="en-US" sz="3600" b="1" dirty="0">
              <a:solidFill>
                <a:srgbClr val="0070C0"/>
              </a:solidFill>
              <a:latin typeface="+mn-ea"/>
            </a:endParaRPr>
          </a:p>
        </p:txBody>
      </p:sp>
      <p:pic>
        <p:nvPicPr>
          <p:cNvPr id="10" name="图片 9" descr="b5bb8d2c683673adcd d829a725d80cc7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334385" y="572135"/>
            <a:ext cx="2475865" cy="174307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 spd="slow"/>
</p:sld>
</file>

<file path=ppt/tags/tag1.xml><?xml version="1.0" encoding="utf-8"?>
<p:tagLst xmlns:p="http://schemas.openxmlformats.org/presentationml/2006/main">
  <p:tag name="TIMING" val="|2|2.1|0.8|1.1"/>
</p:tagLst>
</file>

<file path=ppt/tags/tag2.xml><?xml version="1.0" encoding="utf-8"?>
<p:tagLst xmlns:p="http://schemas.openxmlformats.org/presentationml/2006/main">
  <p:tag name="KSO_WM_DIAGRAM_VIRTUALLY_FRAME" val="{&quot;height&quot;:248.44574803149607,&quot;left&quot;:255.13511811023622,&quot;top&quot;:133.27102362204724,&quot;width&quot;:293.51969296134115}"/>
</p:tagLst>
</file>

<file path=ppt/tags/tag3.xml><?xml version="1.0" encoding="utf-8"?>
<p:tagLst xmlns:p="http://schemas.openxmlformats.org/presentationml/2006/main">
  <p:tag name="KSO_WM_DIAGRAM_VIRTUALLY_FRAME" val="{&quot;height&quot;:248.44574803149607,&quot;left&quot;:255.13511811023622,&quot;top&quot;:133.27102362204724,&quot;width&quot;:293.51969296134115}"/>
</p:tagLst>
</file>

<file path=ppt/tags/tag4.xml><?xml version="1.0" encoding="utf-8"?>
<p:tagLst xmlns:p="http://schemas.openxmlformats.org/presentationml/2006/main">
  <p:tag name="KSO_WM_DIAGRAM_VIRTUALLY_FRAME" val="{&quot;height&quot;:248.44574803149607,&quot;left&quot;:255.13511811023622,&quot;top&quot;:133.27102362204724,&quot;width&quot;:293.51969296134115}"/>
</p:tagLst>
</file>

<file path=ppt/tags/tag5.xml><?xml version="1.0" encoding="utf-8"?>
<p:tagLst xmlns:p="http://schemas.openxmlformats.org/presentationml/2006/main">
  <p:tag name="KSO_WM_DIAGRAM_VIRTUALLY_FRAME" val="{&quot;height&quot;:248.44574803149607,&quot;left&quot;:255.13511811023622,&quot;top&quot;:133.27102362204724,&quot;width&quot;:293.51969296134115}"/>
</p:tagLst>
</file>

<file path=ppt/tags/tag6.xml><?xml version="1.0" encoding="utf-8"?>
<p:tagLst xmlns:p="http://schemas.openxmlformats.org/presentationml/2006/main">
  <p:tag name="KSO_WM_DIAGRAM_VIRTUALLY_FRAME" val="{&quot;height&quot;:248.44574803149607,&quot;left&quot;:255.13511811023622,&quot;top&quot;:133.27102362204724,&quot;width&quot;:293.51969296134115}"/>
</p:tagLst>
</file>

<file path=ppt/tags/tag7.xml><?xml version="1.0" encoding="utf-8"?>
<p:tagLst xmlns:p="http://schemas.openxmlformats.org/presentationml/2006/main">
  <p:tag name="KSO_WM_DIAGRAM_VIRTUALLY_FRAME" val="{&quot;height&quot;:248.44574803149607,&quot;left&quot;:255.13511811023622,&quot;top&quot;:133.27102362204724,&quot;width&quot;:293.51969296134115}"/>
</p:tagLst>
</file>

<file path=ppt/tags/tag8.xml><?xml version="1.0" encoding="utf-8"?>
<p:tagLst xmlns:p="http://schemas.openxmlformats.org/presentationml/2006/main">
  <p:tag name="TIMING" val="|2|2.1|0.8|1.1"/>
</p:tagLst>
</file>

<file path=ppt/tags/tag9.xml><?xml version="1.0" encoding="utf-8"?>
<p:tagLst xmlns:p="http://schemas.openxmlformats.org/presentationml/2006/main">
  <p:tag name="COMMONDATA" val="eyJoZGlkIjoiOGQzMDFhZTVkMDZmNTIyMjg5MWM4ZTU1MThhZDg3NTgifQ=="/>
</p:tagLst>
</file>

<file path=ppt/theme/theme1.xml><?xml version="1.0" encoding="utf-8"?>
<a:theme xmlns:a="http://schemas.openxmlformats.org/drawingml/2006/main" name="1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视点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3663</Words>
  <Application>WPS 演示</Application>
  <PresentationFormat>全屏显示(16:9)</PresentationFormat>
  <Paragraphs>338</Paragraphs>
  <Slides>51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51</vt:i4>
      </vt:variant>
    </vt:vector>
  </HeadingPairs>
  <TitlesOfParts>
    <vt:vector size="66" baseType="lpstr">
      <vt:lpstr>Arial</vt:lpstr>
      <vt:lpstr>宋体</vt:lpstr>
      <vt:lpstr>Wingdings</vt:lpstr>
      <vt:lpstr>Calibri</vt:lpstr>
      <vt:lpstr>ITC Avant Garde Std Bk</vt:lpstr>
      <vt:lpstr>Century Gothic</vt:lpstr>
      <vt:lpstr>微软雅黑</vt:lpstr>
      <vt:lpstr>ITC Avant Garde Std XLt</vt:lpstr>
      <vt:lpstr>ITC Avant Garde Std XLt</vt:lpstr>
      <vt:lpstr>Impact</vt:lpstr>
      <vt:lpstr>Arial Unicode MS</vt:lpstr>
      <vt:lpstr>Verdana</vt:lpstr>
      <vt:lpstr>等线</vt:lpstr>
      <vt:lpstr>Segoe Print</vt:lpstr>
      <vt:lpstr>1</vt:lpstr>
      <vt:lpstr>PowerPoint 演示文稿</vt:lpstr>
      <vt:lpstr>PowerPoint 演示文稿</vt:lpstr>
      <vt:lpstr>PowerPoint 演示文稿</vt:lpstr>
      <vt:lpstr>PowerPoint 演示文稿</vt:lpstr>
      <vt:lpstr>一、国有土地使用权出让收入信息采集(招拍挂、协议出让）</vt:lpstr>
      <vt:lpstr>一、国有土地使用权出让收入信息采集(招拍挂、协议出让）</vt:lpstr>
      <vt:lpstr>一、国有土地使用权出让收入信息采集(招拍挂、协议出让）</vt:lpstr>
      <vt:lpstr>一、国有土地使用权出让收入信息采集(招拍挂、协议出让）</vt:lpstr>
      <vt:lpstr>一、国有土地使用权出让收入信息采集(招拍挂、协议出让）</vt:lpstr>
      <vt:lpstr>一、国有土地使用权出让收入信息采集(招拍挂、协议出让）</vt:lpstr>
      <vt:lpstr>一、国有土地使用权出让收入信息采集(招拍挂、协议出让）</vt:lpstr>
      <vt:lpstr>二、矿产资源专项收入信息采集</vt:lpstr>
      <vt:lpstr>二、矿产资源专项收入信息采集</vt:lpstr>
      <vt:lpstr>二、矿产资源专项收入信息采集</vt:lpstr>
      <vt:lpstr>二、矿产资源专项收入信息采集</vt:lpstr>
      <vt:lpstr>二、矿产资源专项收入信息采集</vt:lpstr>
      <vt:lpstr>二、矿产资源专项收入信息采集</vt:lpstr>
      <vt:lpstr>二、矿产资源专项收入信息采集</vt:lpstr>
      <vt:lpstr>三、残疾人就业保障金申报</vt:lpstr>
      <vt:lpstr>三、残疾人就业保障金申报</vt:lpstr>
      <vt:lpstr>三、残疾人就业保障金申报</vt:lpstr>
      <vt:lpstr>四、文化事业建设费缴费信息报告</vt:lpstr>
      <vt:lpstr>四、文化事业建设费缴费信息报告</vt:lpstr>
      <vt:lpstr>四、文化事业建设费缴费信息报告</vt:lpstr>
      <vt:lpstr>四、文化事业建设费缴费信息报告</vt:lpstr>
      <vt:lpstr>四、文化事业建设费缴费信息报告</vt:lpstr>
      <vt:lpstr>四、文化事业建设费缴费信息报告</vt:lpstr>
      <vt:lpstr>五、文化事业建设费申报</vt:lpstr>
      <vt:lpstr>五、文化事业建设费申报</vt:lpstr>
      <vt:lpstr>五、文化事业建设费申报</vt:lpstr>
      <vt:lpstr>五、文化事业建设费申报</vt:lpstr>
      <vt:lpstr>五、文化事业建设费申报</vt:lpstr>
      <vt:lpstr>五、文化事业建设费申报</vt:lpstr>
      <vt:lpstr>五、文化事业建设费申报</vt:lpstr>
      <vt:lpstr>五、文化事业建设费申报</vt:lpstr>
      <vt:lpstr>六、代扣代缴文化事业建设费申报</vt:lpstr>
      <vt:lpstr>六、代扣代缴文化事业建设费申报</vt:lpstr>
      <vt:lpstr>六、代扣代缴文化事业建设费申报</vt:lpstr>
      <vt:lpstr>六、代扣代缴文化事业建设费申报</vt:lpstr>
      <vt:lpstr>七、非税收入通用申报</vt:lpstr>
      <vt:lpstr>七、非税收入通用申报</vt:lpstr>
      <vt:lpstr>七、非税收入通用申报</vt:lpstr>
      <vt:lpstr>七、非税收入通用申报</vt:lpstr>
      <vt:lpstr>七、非税收入通用申报</vt:lpstr>
      <vt:lpstr>七、非税收入通用申报</vt:lpstr>
      <vt:lpstr>八、非税收入本地化项目</vt:lpstr>
      <vt:lpstr>八、非税收入本地化项目</vt:lpstr>
      <vt:lpstr>八、非税收入本地化项目</vt:lpstr>
      <vt:lpstr>八、非税收入本地化项目</vt:lpstr>
      <vt:lpstr>八、非税收入本地化项目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税务</dc:title>
  <dc:creator/>
  <cp:lastModifiedBy>秦沐</cp:lastModifiedBy>
  <cp:revision>302</cp:revision>
  <dcterms:created xsi:type="dcterms:W3CDTF">2015-10-30T14:26:00Z</dcterms:created>
  <dcterms:modified xsi:type="dcterms:W3CDTF">2024-07-12T09:27:51Z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2052-11.8.2.10158</vt:lpwstr>
  </property>
  <property fmtid="{D5CDD505-2E9C-101B-9397-08002B2CF9AE}" pid="3" name="ICV">
    <vt:lpwstr>B08302FBCA844F79977C9C2B3DC75964_12</vt:lpwstr>
  </property>
</Properties>
</file>